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6.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handoutMasterIdLst>
    <p:handoutMasterId r:id="rId37"/>
  </p:handoutMasterIdLst>
  <p:sldIdLst>
    <p:sldId id="256" r:id="rId2"/>
    <p:sldId id="257" r:id="rId3"/>
    <p:sldId id="258" r:id="rId4"/>
    <p:sldId id="279" r:id="rId5"/>
    <p:sldId id="276" r:id="rId6"/>
    <p:sldId id="280" r:id="rId7"/>
    <p:sldId id="277" r:id="rId8"/>
    <p:sldId id="259" r:id="rId9"/>
    <p:sldId id="260" r:id="rId10"/>
    <p:sldId id="278" r:id="rId11"/>
    <p:sldId id="291" r:id="rId12"/>
    <p:sldId id="261" r:id="rId13"/>
    <p:sldId id="292" r:id="rId14"/>
    <p:sldId id="281" r:id="rId15"/>
    <p:sldId id="262" r:id="rId16"/>
    <p:sldId id="263" r:id="rId17"/>
    <p:sldId id="264" r:id="rId18"/>
    <p:sldId id="265" r:id="rId19"/>
    <p:sldId id="266" r:id="rId20"/>
    <p:sldId id="267" r:id="rId21"/>
    <p:sldId id="268" r:id="rId22"/>
    <p:sldId id="282" r:id="rId23"/>
    <p:sldId id="283" r:id="rId24"/>
    <p:sldId id="284" r:id="rId25"/>
    <p:sldId id="285" r:id="rId26"/>
    <p:sldId id="286" r:id="rId27"/>
    <p:sldId id="287" r:id="rId28"/>
    <p:sldId id="288" r:id="rId29"/>
    <p:sldId id="289" r:id="rId30"/>
    <p:sldId id="290" r:id="rId31"/>
    <p:sldId id="271" r:id="rId32"/>
    <p:sldId id="272" r:id="rId33"/>
    <p:sldId id="269" r:id="rId34"/>
    <p:sldId id="273" r:id="rId35"/>
    <p:sldId id="274" r:id="rId3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9" d="100"/>
          <a:sy n="129" d="100"/>
        </p:scale>
        <p:origin x="1104" y="12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9" d="100"/>
          <a:sy n="99" d="100"/>
        </p:scale>
        <p:origin x="-3624"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ED0892-138E-46E2-8D70-A219A1A9E872}" type="doc">
      <dgm:prSet loTypeId="urn:microsoft.com/office/officeart/2005/8/layout/hProcess3" loCatId="process" qsTypeId="urn:microsoft.com/office/officeart/2005/8/quickstyle/simple1" qsCatId="simple" csTypeId="urn:microsoft.com/office/officeart/2005/8/colors/accent1_2" csCatId="accent1" phldr="1"/>
      <dgm:spPr/>
      <dgm:t>
        <a:bodyPr/>
        <a:lstStyle/>
        <a:p>
          <a:endParaRPr lang="zh-CN" altLang="en-US"/>
        </a:p>
      </dgm:t>
    </dgm:pt>
    <dgm:pt modelId="{F789FDD8-4683-48FA-B9DD-3BC085CA1716}">
      <dgm:prSet phldrT="[文本]" custT="1"/>
      <dgm:spPr/>
      <dgm:t>
        <a:bodyPr/>
        <a:lstStyle/>
        <a:p>
          <a:endParaRPr lang="en-US" altLang="zh-CN" sz="1200" dirty="0" smtClean="0"/>
        </a:p>
        <a:p>
          <a:r>
            <a:rPr lang="zh-CN" altLang="en-US" sz="2400" dirty="0" smtClean="0"/>
            <a:t>无序</a:t>
          </a:r>
          <a:endParaRPr lang="en-US" altLang="zh-CN" sz="2400" dirty="0" smtClean="0"/>
        </a:p>
        <a:p>
          <a:r>
            <a:rPr lang="zh-CN" altLang="en-US" sz="2400" dirty="0" smtClean="0"/>
            <a:t>有序</a:t>
          </a:r>
          <a:endParaRPr lang="en-US" altLang="zh-CN" sz="2400" dirty="0" smtClean="0"/>
        </a:p>
        <a:p>
          <a:endParaRPr lang="zh-CN" altLang="en-US" sz="1200" dirty="0"/>
        </a:p>
      </dgm:t>
    </dgm:pt>
    <dgm:pt modelId="{54250444-3EC1-43A8-B758-2C00D5706CC2}" type="parTrans" cxnId="{FA187E33-994B-4347-B8B2-59831B044903}">
      <dgm:prSet/>
      <dgm:spPr/>
      <dgm:t>
        <a:bodyPr/>
        <a:lstStyle/>
        <a:p>
          <a:endParaRPr lang="zh-CN" altLang="en-US"/>
        </a:p>
      </dgm:t>
    </dgm:pt>
    <dgm:pt modelId="{BF842573-9923-4710-90C7-E13ABFA114A9}" type="sibTrans" cxnId="{FA187E33-994B-4347-B8B2-59831B044903}">
      <dgm:prSet/>
      <dgm:spPr/>
      <dgm:t>
        <a:bodyPr/>
        <a:lstStyle/>
        <a:p>
          <a:endParaRPr lang="zh-CN" altLang="en-US"/>
        </a:p>
      </dgm:t>
    </dgm:pt>
    <dgm:pt modelId="{FED7157E-2438-41FA-A195-E14B6F1EF243}">
      <dgm:prSet phldrT="[文本]" custT="1"/>
      <dgm:spPr/>
      <dgm:t>
        <a:bodyPr/>
        <a:lstStyle/>
        <a:p>
          <a:r>
            <a:rPr lang="zh-CN" altLang="en-US" sz="2400" dirty="0" smtClean="0"/>
            <a:t>无序化</a:t>
          </a:r>
          <a:endParaRPr lang="en-US" altLang="zh-CN" sz="2400" dirty="0" smtClean="0"/>
        </a:p>
        <a:p>
          <a:r>
            <a:rPr lang="zh-CN" altLang="en-US" sz="2400" dirty="0" smtClean="0"/>
            <a:t>有序化</a:t>
          </a:r>
          <a:endParaRPr lang="zh-CN" altLang="en-US" sz="2400" dirty="0"/>
        </a:p>
      </dgm:t>
    </dgm:pt>
    <dgm:pt modelId="{E0BF47D2-9098-46D9-9C1A-95A4CEFD1302}" type="parTrans" cxnId="{A7E89C29-54B0-49A9-B92C-90E22389565F}">
      <dgm:prSet/>
      <dgm:spPr/>
      <dgm:t>
        <a:bodyPr/>
        <a:lstStyle/>
        <a:p>
          <a:endParaRPr lang="zh-CN" altLang="en-US"/>
        </a:p>
      </dgm:t>
    </dgm:pt>
    <dgm:pt modelId="{FC687B22-3BEC-4DD6-A06B-4A95280F1134}" type="sibTrans" cxnId="{A7E89C29-54B0-49A9-B92C-90E22389565F}">
      <dgm:prSet/>
      <dgm:spPr/>
      <dgm:t>
        <a:bodyPr/>
        <a:lstStyle/>
        <a:p>
          <a:endParaRPr lang="zh-CN" altLang="en-US"/>
        </a:p>
      </dgm:t>
    </dgm:pt>
    <dgm:pt modelId="{B8409968-CDBA-45E3-B5DF-7FFF8976BE22}">
      <dgm:prSet phldrT="[文本]" custT="1"/>
      <dgm:spPr/>
      <dgm:t>
        <a:bodyPr/>
        <a:lstStyle/>
        <a:p>
          <a:r>
            <a:rPr lang="zh-CN" altLang="en-US" sz="2400" dirty="0" smtClean="0"/>
            <a:t>有序</a:t>
          </a:r>
          <a:endParaRPr lang="en-US" altLang="zh-CN" sz="2400" dirty="0" smtClean="0"/>
        </a:p>
        <a:p>
          <a:r>
            <a:rPr lang="zh-CN" altLang="en-US" sz="2400" dirty="0" smtClean="0"/>
            <a:t>无序</a:t>
          </a:r>
          <a:endParaRPr lang="zh-CN" altLang="en-US" sz="2400" dirty="0"/>
        </a:p>
      </dgm:t>
    </dgm:pt>
    <dgm:pt modelId="{5B79F82F-6375-41E8-99B5-2F4394DD32EC}" type="sibTrans" cxnId="{7AAFB86C-8238-4F85-88CF-6B3C0C38ABA7}">
      <dgm:prSet/>
      <dgm:spPr/>
      <dgm:t>
        <a:bodyPr/>
        <a:lstStyle/>
        <a:p>
          <a:endParaRPr lang="zh-CN" altLang="en-US"/>
        </a:p>
      </dgm:t>
    </dgm:pt>
    <dgm:pt modelId="{7E201C95-16BA-4783-BF13-CB411B698312}" type="parTrans" cxnId="{7AAFB86C-8238-4F85-88CF-6B3C0C38ABA7}">
      <dgm:prSet/>
      <dgm:spPr/>
      <dgm:t>
        <a:bodyPr/>
        <a:lstStyle/>
        <a:p>
          <a:endParaRPr lang="zh-CN" altLang="en-US"/>
        </a:p>
      </dgm:t>
    </dgm:pt>
    <dgm:pt modelId="{78C62671-433A-4A5D-A235-468C12D8A895}" type="pres">
      <dgm:prSet presAssocID="{36ED0892-138E-46E2-8D70-A219A1A9E872}" presName="Name0" presStyleCnt="0">
        <dgm:presLayoutVars>
          <dgm:dir/>
          <dgm:animLvl val="lvl"/>
          <dgm:resizeHandles val="exact"/>
        </dgm:presLayoutVars>
      </dgm:prSet>
      <dgm:spPr/>
      <dgm:t>
        <a:bodyPr/>
        <a:lstStyle/>
        <a:p>
          <a:endParaRPr lang="zh-CN" altLang="en-US"/>
        </a:p>
      </dgm:t>
    </dgm:pt>
    <dgm:pt modelId="{4A60AEE4-B56A-43F7-9A7F-0BBF37928D50}" type="pres">
      <dgm:prSet presAssocID="{36ED0892-138E-46E2-8D70-A219A1A9E872}" presName="dummy" presStyleCnt="0"/>
      <dgm:spPr/>
    </dgm:pt>
    <dgm:pt modelId="{37C2757C-711A-4B29-88CA-0FB4D225C813}" type="pres">
      <dgm:prSet presAssocID="{36ED0892-138E-46E2-8D70-A219A1A9E872}" presName="linH" presStyleCnt="0"/>
      <dgm:spPr/>
    </dgm:pt>
    <dgm:pt modelId="{896B9FC2-94F0-4680-9E8B-5A79F07C9149}" type="pres">
      <dgm:prSet presAssocID="{36ED0892-138E-46E2-8D70-A219A1A9E872}" presName="padding1" presStyleCnt="0"/>
      <dgm:spPr/>
    </dgm:pt>
    <dgm:pt modelId="{81349A3F-121E-4E2E-A29F-5C3AE10905BB}" type="pres">
      <dgm:prSet presAssocID="{B8409968-CDBA-45E3-B5DF-7FFF8976BE22}" presName="linV" presStyleCnt="0"/>
      <dgm:spPr/>
    </dgm:pt>
    <dgm:pt modelId="{03FE1FFB-6CA7-409F-8397-B0A7C335CC6E}" type="pres">
      <dgm:prSet presAssocID="{B8409968-CDBA-45E3-B5DF-7FFF8976BE22}" presName="spVertical1" presStyleCnt="0"/>
      <dgm:spPr/>
    </dgm:pt>
    <dgm:pt modelId="{2CFB7C67-A153-4CC0-AB74-A5E66D00CC75}" type="pres">
      <dgm:prSet presAssocID="{B8409968-CDBA-45E3-B5DF-7FFF8976BE22}" presName="parTx" presStyleLbl="revTx" presStyleIdx="0" presStyleCnt="3" custLinFactNeighborX="-8793" custLinFactNeighborY="80833">
        <dgm:presLayoutVars>
          <dgm:chMax val="0"/>
          <dgm:chPref val="0"/>
          <dgm:bulletEnabled val="1"/>
        </dgm:presLayoutVars>
      </dgm:prSet>
      <dgm:spPr/>
      <dgm:t>
        <a:bodyPr/>
        <a:lstStyle/>
        <a:p>
          <a:endParaRPr lang="zh-CN" altLang="en-US"/>
        </a:p>
      </dgm:t>
    </dgm:pt>
    <dgm:pt modelId="{37CD104F-314A-49FC-9103-AA88C541E541}" type="pres">
      <dgm:prSet presAssocID="{B8409968-CDBA-45E3-B5DF-7FFF8976BE22}" presName="spVertical2" presStyleCnt="0"/>
      <dgm:spPr/>
    </dgm:pt>
    <dgm:pt modelId="{C9C8A025-4ECE-4BE0-B5F5-B1FFECCE873E}" type="pres">
      <dgm:prSet presAssocID="{B8409968-CDBA-45E3-B5DF-7FFF8976BE22}" presName="spVertical3" presStyleCnt="0"/>
      <dgm:spPr/>
    </dgm:pt>
    <dgm:pt modelId="{9C0A9A85-8070-404F-9BB6-C7308FA9A3EF}" type="pres">
      <dgm:prSet presAssocID="{5B79F82F-6375-41E8-99B5-2F4394DD32EC}" presName="space" presStyleCnt="0"/>
      <dgm:spPr/>
    </dgm:pt>
    <dgm:pt modelId="{AC385740-16BF-451F-B86E-7377EFCA554F}" type="pres">
      <dgm:prSet presAssocID="{F789FDD8-4683-48FA-B9DD-3BC085CA1716}" presName="linV" presStyleCnt="0"/>
      <dgm:spPr/>
    </dgm:pt>
    <dgm:pt modelId="{FD40EBAE-FD3A-4721-AD2B-53548D05D54D}" type="pres">
      <dgm:prSet presAssocID="{F789FDD8-4683-48FA-B9DD-3BC085CA1716}" presName="spVertical1" presStyleCnt="0"/>
      <dgm:spPr/>
    </dgm:pt>
    <dgm:pt modelId="{88A2C4F9-BC81-4E57-A53D-B0465DCF3D5C}" type="pres">
      <dgm:prSet presAssocID="{F789FDD8-4683-48FA-B9DD-3BC085CA1716}" presName="parTx" presStyleLbl="revTx" presStyleIdx="1" presStyleCnt="3" custLinFactNeighborX="-25045" custLinFactNeighborY="82189">
        <dgm:presLayoutVars>
          <dgm:chMax val="0"/>
          <dgm:chPref val="0"/>
          <dgm:bulletEnabled val="1"/>
        </dgm:presLayoutVars>
      </dgm:prSet>
      <dgm:spPr/>
      <dgm:t>
        <a:bodyPr/>
        <a:lstStyle/>
        <a:p>
          <a:endParaRPr lang="zh-CN" altLang="en-US"/>
        </a:p>
      </dgm:t>
    </dgm:pt>
    <dgm:pt modelId="{E9B6C5C2-7214-4A1E-946A-03BDFE254EBB}" type="pres">
      <dgm:prSet presAssocID="{F789FDD8-4683-48FA-B9DD-3BC085CA1716}" presName="spVertical2" presStyleCnt="0"/>
      <dgm:spPr/>
    </dgm:pt>
    <dgm:pt modelId="{0C295EC0-3ABF-4386-B696-35EE22F25557}" type="pres">
      <dgm:prSet presAssocID="{F789FDD8-4683-48FA-B9DD-3BC085CA1716}" presName="spVertical3" presStyleCnt="0"/>
      <dgm:spPr/>
    </dgm:pt>
    <dgm:pt modelId="{9E1BBB19-8D8D-4452-A048-FFC7FBCA8497}" type="pres">
      <dgm:prSet presAssocID="{BF842573-9923-4710-90C7-E13ABFA114A9}" presName="space" presStyleCnt="0"/>
      <dgm:spPr/>
    </dgm:pt>
    <dgm:pt modelId="{2DE188A2-0275-41FB-AC71-0D15854ED9A3}" type="pres">
      <dgm:prSet presAssocID="{FED7157E-2438-41FA-A195-E14B6F1EF243}" presName="linV" presStyleCnt="0"/>
      <dgm:spPr/>
    </dgm:pt>
    <dgm:pt modelId="{17C4487F-DD94-459B-B107-9A70DBDDF171}" type="pres">
      <dgm:prSet presAssocID="{FED7157E-2438-41FA-A195-E14B6F1EF243}" presName="spVertical1" presStyleCnt="0"/>
      <dgm:spPr/>
    </dgm:pt>
    <dgm:pt modelId="{2DA68E34-6431-4969-8C8D-1B8795D62882}" type="pres">
      <dgm:prSet presAssocID="{FED7157E-2438-41FA-A195-E14B6F1EF243}" presName="parTx" presStyleLbl="revTx" presStyleIdx="2" presStyleCnt="3" custLinFactNeighborX="-11653" custLinFactNeighborY="70284">
        <dgm:presLayoutVars>
          <dgm:chMax val="0"/>
          <dgm:chPref val="0"/>
          <dgm:bulletEnabled val="1"/>
        </dgm:presLayoutVars>
      </dgm:prSet>
      <dgm:spPr/>
      <dgm:t>
        <a:bodyPr/>
        <a:lstStyle/>
        <a:p>
          <a:endParaRPr lang="zh-CN" altLang="en-US"/>
        </a:p>
      </dgm:t>
    </dgm:pt>
    <dgm:pt modelId="{3559B2AB-4A9C-4229-8730-2873CE29246D}" type="pres">
      <dgm:prSet presAssocID="{FED7157E-2438-41FA-A195-E14B6F1EF243}" presName="spVertical2" presStyleCnt="0"/>
      <dgm:spPr/>
    </dgm:pt>
    <dgm:pt modelId="{6C1D824A-07A5-43BD-9BCA-7647F50CF203}" type="pres">
      <dgm:prSet presAssocID="{FED7157E-2438-41FA-A195-E14B6F1EF243}" presName="spVertical3" presStyleCnt="0"/>
      <dgm:spPr/>
    </dgm:pt>
    <dgm:pt modelId="{FA45ADE7-97FB-426D-A4AC-4177E31665CD}" type="pres">
      <dgm:prSet presAssocID="{36ED0892-138E-46E2-8D70-A219A1A9E872}" presName="padding2" presStyleCnt="0"/>
      <dgm:spPr/>
    </dgm:pt>
    <dgm:pt modelId="{4E4AB0C7-411C-429C-8653-2FF73C995633}" type="pres">
      <dgm:prSet presAssocID="{36ED0892-138E-46E2-8D70-A219A1A9E872}" presName="negArrow" presStyleCnt="0"/>
      <dgm:spPr/>
    </dgm:pt>
    <dgm:pt modelId="{132AB2FB-BAD4-453F-AB8B-883E64D76665}" type="pres">
      <dgm:prSet presAssocID="{36ED0892-138E-46E2-8D70-A219A1A9E872}" presName="backgroundArrow" presStyleLbl="node1" presStyleIdx="0" presStyleCnt="1" custScaleY="144666" custLinFactNeighborY="-3061"/>
      <dgm:spPr>
        <a:ln>
          <a:noFill/>
        </a:ln>
        <a:effectLst/>
        <a:scene3d>
          <a:camera prst="orthographicFront">
            <a:rot lat="0" lon="0" rev="0"/>
          </a:camera>
          <a:lightRig rig="chilly" dir="t">
            <a:rot lat="0" lon="0" rev="18480000"/>
          </a:lightRig>
        </a:scene3d>
        <a:sp3d prstMaterial="clear">
          <a:bevelT h="63500"/>
        </a:sp3d>
      </dgm:spPr>
    </dgm:pt>
  </dgm:ptLst>
  <dgm:cxnLst>
    <dgm:cxn modelId="{FA187E33-994B-4347-B8B2-59831B044903}" srcId="{36ED0892-138E-46E2-8D70-A219A1A9E872}" destId="{F789FDD8-4683-48FA-B9DD-3BC085CA1716}" srcOrd="1" destOrd="0" parTransId="{54250444-3EC1-43A8-B758-2C00D5706CC2}" sibTransId="{BF842573-9923-4710-90C7-E13ABFA114A9}"/>
    <dgm:cxn modelId="{A7E89C29-54B0-49A9-B92C-90E22389565F}" srcId="{36ED0892-138E-46E2-8D70-A219A1A9E872}" destId="{FED7157E-2438-41FA-A195-E14B6F1EF243}" srcOrd="2" destOrd="0" parTransId="{E0BF47D2-9098-46D9-9C1A-95A4CEFD1302}" sibTransId="{FC687B22-3BEC-4DD6-A06B-4A95280F1134}"/>
    <dgm:cxn modelId="{AEEF00BC-823A-463A-B343-61C8BF5169E5}" type="presOf" srcId="{FED7157E-2438-41FA-A195-E14B6F1EF243}" destId="{2DA68E34-6431-4969-8C8D-1B8795D62882}" srcOrd="0" destOrd="0" presId="urn:microsoft.com/office/officeart/2005/8/layout/hProcess3"/>
    <dgm:cxn modelId="{388008BC-86FC-4AC4-AEA6-C2B452536537}" type="presOf" srcId="{36ED0892-138E-46E2-8D70-A219A1A9E872}" destId="{78C62671-433A-4A5D-A235-468C12D8A895}" srcOrd="0" destOrd="0" presId="urn:microsoft.com/office/officeart/2005/8/layout/hProcess3"/>
    <dgm:cxn modelId="{7AAFB86C-8238-4F85-88CF-6B3C0C38ABA7}" srcId="{36ED0892-138E-46E2-8D70-A219A1A9E872}" destId="{B8409968-CDBA-45E3-B5DF-7FFF8976BE22}" srcOrd="0" destOrd="0" parTransId="{7E201C95-16BA-4783-BF13-CB411B698312}" sibTransId="{5B79F82F-6375-41E8-99B5-2F4394DD32EC}"/>
    <dgm:cxn modelId="{58A2C2A8-4178-41EB-AA54-C4CD5EDA0F1C}" type="presOf" srcId="{B8409968-CDBA-45E3-B5DF-7FFF8976BE22}" destId="{2CFB7C67-A153-4CC0-AB74-A5E66D00CC75}" srcOrd="0" destOrd="0" presId="urn:microsoft.com/office/officeart/2005/8/layout/hProcess3"/>
    <dgm:cxn modelId="{E77D5A89-1EAB-470D-9C39-E8A9318FA095}" type="presOf" srcId="{F789FDD8-4683-48FA-B9DD-3BC085CA1716}" destId="{88A2C4F9-BC81-4E57-A53D-B0465DCF3D5C}" srcOrd="0" destOrd="0" presId="urn:microsoft.com/office/officeart/2005/8/layout/hProcess3"/>
    <dgm:cxn modelId="{DACA9658-EEB6-419A-9D3D-53C65C9039F6}" type="presParOf" srcId="{78C62671-433A-4A5D-A235-468C12D8A895}" destId="{4A60AEE4-B56A-43F7-9A7F-0BBF37928D50}" srcOrd="0" destOrd="0" presId="urn:microsoft.com/office/officeart/2005/8/layout/hProcess3"/>
    <dgm:cxn modelId="{5E39F9D5-8C88-4461-B632-F6CE402EEA0F}" type="presParOf" srcId="{78C62671-433A-4A5D-A235-468C12D8A895}" destId="{37C2757C-711A-4B29-88CA-0FB4D225C813}" srcOrd="1" destOrd="0" presId="urn:microsoft.com/office/officeart/2005/8/layout/hProcess3"/>
    <dgm:cxn modelId="{AC931842-6812-48CC-B0C9-488FAFF261D6}" type="presParOf" srcId="{37C2757C-711A-4B29-88CA-0FB4D225C813}" destId="{896B9FC2-94F0-4680-9E8B-5A79F07C9149}" srcOrd="0" destOrd="0" presId="urn:microsoft.com/office/officeart/2005/8/layout/hProcess3"/>
    <dgm:cxn modelId="{7EAD22E0-21F1-4827-B8CD-32E0B7D3BAC3}" type="presParOf" srcId="{37C2757C-711A-4B29-88CA-0FB4D225C813}" destId="{81349A3F-121E-4E2E-A29F-5C3AE10905BB}" srcOrd="1" destOrd="0" presId="urn:microsoft.com/office/officeart/2005/8/layout/hProcess3"/>
    <dgm:cxn modelId="{39A2C2A7-A8CE-4D9C-8200-C406940CAFC3}" type="presParOf" srcId="{81349A3F-121E-4E2E-A29F-5C3AE10905BB}" destId="{03FE1FFB-6CA7-409F-8397-B0A7C335CC6E}" srcOrd="0" destOrd="0" presId="urn:microsoft.com/office/officeart/2005/8/layout/hProcess3"/>
    <dgm:cxn modelId="{BE4334ED-D03E-431E-8FA6-DCCB8E8BD5EA}" type="presParOf" srcId="{81349A3F-121E-4E2E-A29F-5C3AE10905BB}" destId="{2CFB7C67-A153-4CC0-AB74-A5E66D00CC75}" srcOrd="1" destOrd="0" presId="urn:microsoft.com/office/officeart/2005/8/layout/hProcess3"/>
    <dgm:cxn modelId="{C75205BE-D241-4BB5-8194-60CCB4D3121C}" type="presParOf" srcId="{81349A3F-121E-4E2E-A29F-5C3AE10905BB}" destId="{37CD104F-314A-49FC-9103-AA88C541E541}" srcOrd="2" destOrd="0" presId="urn:microsoft.com/office/officeart/2005/8/layout/hProcess3"/>
    <dgm:cxn modelId="{BFE00258-A73E-4EFC-8710-C9F0405D66E2}" type="presParOf" srcId="{81349A3F-121E-4E2E-A29F-5C3AE10905BB}" destId="{C9C8A025-4ECE-4BE0-B5F5-B1FFECCE873E}" srcOrd="3" destOrd="0" presId="urn:microsoft.com/office/officeart/2005/8/layout/hProcess3"/>
    <dgm:cxn modelId="{14AADDBB-3CA4-4AAB-B37A-5BADCB46F6D6}" type="presParOf" srcId="{37C2757C-711A-4B29-88CA-0FB4D225C813}" destId="{9C0A9A85-8070-404F-9BB6-C7308FA9A3EF}" srcOrd="2" destOrd="0" presId="urn:microsoft.com/office/officeart/2005/8/layout/hProcess3"/>
    <dgm:cxn modelId="{5DFD4E9E-BC2C-46F6-B4E6-795EDACC38BC}" type="presParOf" srcId="{37C2757C-711A-4B29-88CA-0FB4D225C813}" destId="{AC385740-16BF-451F-B86E-7377EFCA554F}" srcOrd="3" destOrd="0" presId="urn:microsoft.com/office/officeart/2005/8/layout/hProcess3"/>
    <dgm:cxn modelId="{8EF7294A-B435-4139-902F-E69B6FB4D225}" type="presParOf" srcId="{AC385740-16BF-451F-B86E-7377EFCA554F}" destId="{FD40EBAE-FD3A-4721-AD2B-53548D05D54D}" srcOrd="0" destOrd="0" presId="urn:microsoft.com/office/officeart/2005/8/layout/hProcess3"/>
    <dgm:cxn modelId="{8FCA7270-B87D-4177-B4DF-FBE8CD8932A7}" type="presParOf" srcId="{AC385740-16BF-451F-B86E-7377EFCA554F}" destId="{88A2C4F9-BC81-4E57-A53D-B0465DCF3D5C}" srcOrd="1" destOrd="0" presId="urn:microsoft.com/office/officeart/2005/8/layout/hProcess3"/>
    <dgm:cxn modelId="{AA4E61C3-56AD-4C0B-AED5-6847D2120C1A}" type="presParOf" srcId="{AC385740-16BF-451F-B86E-7377EFCA554F}" destId="{E9B6C5C2-7214-4A1E-946A-03BDFE254EBB}" srcOrd="2" destOrd="0" presId="urn:microsoft.com/office/officeart/2005/8/layout/hProcess3"/>
    <dgm:cxn modelId="{37F8D263-97BA-459B-B68F-9AC33066EBAD}" type="presParOf" srcId="{AC385740-16BF-451F-B86E-7377EFCA554F}" destId="{0C295EC0-3ABF-4386-B696-35EE22F25557}" srcOrd="3" destOrd="0" presId="urn:microsoft.com/office/officeart/2005/8/layout/hProcess3"/>
    <dgm:cxn modelId="{9B6AB9CC-C43B-4ABC-BE1E-28CF18B9B748}" type="presParOf" srcId="{37C2757C-711A-4B29-88CA-0FB4D225C813}" destId="{9E1BBB19-8D8D-4452-A048-FFC7FBCA8497}" srcOrd="4" destOrd="0" presId="urn:microsoft.com/office/officeart/2005/8/layout/hProcess3"/>
    <dgm:cxn modelId="{EEDF82E8-62EB-4385-8BB1-E74327C8BABD}" type="presParOf" srcId="{37C2757C-711A-4B29-88CA-0FB4D225C813}" destId="{2DE188A2-0275-41FB-AC71-0D15854ED9A3}" srcOrd="5" destOrd="0" presId="urn:microsoft.com/office/officeart/2005/8/layout/hProcess3"/>
    <dgm:cxn modelId="{08829C3F-FCC7-4691-9CF2-D1536BA3B8A0}" type="presParOf" srcId="{2DE188A2-0275-41FB-AC71-0D15854ED9A3}" destId="{17C4487F-DD94-459B-B107-9A70DBDDF171}" srcOrd="0" destOrd="0" presId="urn:microsoft.com/office/officeart/2005/8/layout/hProcess3"/>
    <dgm:cxn modelId="{ABCD71B5-EB03-454C-86E7-17AE0F82882B}" type="presParOf" srcId="{2DE188A2-0275-41FB-AC71-0D15854ED9A3}" destId="{2DA68E34-6431-4969-8C8D-1B8795D62882}" srcOrd="1" destOrd="0" presId="urn:microsoft.com/office/officeart/2005/8/layout/hProcess3"/>
    <dgm:cxn modelId="{677F0FDD-5FAE-4B0A-9551-C6515069E63E}" type="presParOf" srcId="{2DE188A2-0275-41FB-AC71-0D15854ED9A3}" destId="{3559B2AB-4A9C-4229-8730-2873CE29246D}" srcOrd="2" destOrd="0" presId="urn:microsoft.com/office/officeart/2005/8/layout/hProcess3"/>
    <dgm:cxn modelId="{F2D62094-095C-414A-A730-DDAB0ECAB351}" type="presParOf" srcId="{2DE188A2-0275-41FB-AC71-0D15854ED9A3}" destId="{6C1D824A-07A5-43BD-9BCA-7647F50CF203}" srcOrd="3" destOrd="0" presId="urn:microsoft.com/office/officeart/2005/8/layout/hProcess3"/>
    <dgm:cxn modelId="{EC748F0C-171A-448D-8A7C-9D3133D7DDBF}" type="presParOf" srcId="{37C2757C-711A-4B29-88CA-0FB4D225C813}" destId="{FA45ADE7-97FB-426D-A4AC-4177E31665CD}" srcOrd="6" destOrd="0" presId="urn:microsoft.com/office/officeart/2005/8/layout/hProcess3"/>
    <dgm:cxn modelId="{1C2ED984-9837-4DD5-8278-5C18B7427397}" type="presParOf" srcId="{37C2757C-711A-4B29-88CA-0FB4D225C813}" destId="{4E4AB0C7-411C-429C-8653-2FF73C995633}" srcOrd="7" destOrd="0" presId="urn:microsoft.com/office/officeart/2005/8/layout/hProcess3"/>
    <dgm:cxn modelId="{CAFCF312-0505-4D40-8A6C-1EE8F4686007}" type="presParOf" srcId="{37C2757C-711A-4B29-88CA-0FB4D225C813}" destId="{132AB2FB-BAD4-453F-AB8B-883E64D76665}" srcOrd="8"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2AB2FB-BAD4-453F-AB8B-883E64D76665}">
      <dsp:nvSpPr>
        <dsp:cNvPr id="0" name=""/>
        <dsp:cNvSpPr/>
      </dsp:nvSpPr>
      <dsp:spPr>
        <a:xfrm>
          <a:off x="0" y="0"/>
          <a:ext cx="6000792" cy="3541423"/>
        </a:xfrm>
        <a:prstGeom prst="rightArrow">
          <a:avLst/>
        </a:prstGeom>
        <a:solidFill>
          <a:schemeClr val="accent1">
            <a:hueOff val="0"/>
            <a:satOff val="0"/>
            <a:lumOff val="0"/>
            <a:alphaOff val="0"/>
          </a:schemeClr>
        </a:solidFill>
        <a:ln w="25400" cap="flat" cmpd="sng" algn="ctr">
          <a:noFill/>
          <a:prstDash val="solid"/>
        </a:ln>
        <a:effectLst/>
        <a:scene3d>
          <a:camera prst="orthographicFront">
            <a:rot lat="0" lon="0" rev="0"/>
          </a:camera>
          <a:lightRig rig="chilly" dir="t">
            <a:rot lat="0" lon="0" rev="18480000"/>
          </a:lightRig>
        </a:scene3d>
        <a:sp3d prstMaterial="clear">
          <a:bevelT h="63500"/>
        </a:sp3d>
      </dsp:spPr>
      <dsp:style>
        <a:lnRef idx="2">
          <a:scrgbClr r="0" g="0" b="0"/>
        </a:lnRef>
        <a:fillRef idx="1">
          <a:scrgbClr r="0" g="0" b="0"/>
        </a:fillRef>
        <a:effectRef idx="0">
          <a:scrgbClr r="0" g="0" b="0"/>
        </a:effectRef>
        <a:fontRef idx="minor">
          <a:schemeClr val="lt1"/>
        </a:fontRef>
      </dsp:style>
    </dsp:sp>
    <dsp:sp modelId="{2DA68E34-6431-4969-8C8D-1B8795D62882}">
      <dsp:nvSpPr>
        <dsp:cNvPr id="0" name=""/>
        <dsp:cNvSpPr/>
      </dsp:nvSpPr>
      <dsp:spPr>
        <a:xfrm>
          <a:off x="3786219" y="1057376"/>
          <a:ext cx="1445991" cy="122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243840" numCol="1" spcCol="1270" anchor="ctr" anchorCtr="0">
          <a:noAutofit/>
        </a:bodyPr>
        <a:lstStyle/>
        <a:p>
          <a:pPr lvl="0" algn="ctr" defTabSz="1066800">
            <a:lnSpc>
              <a:spcPct val="90000"/>
            </a:lnSpc>
            <a:spcBef>
              <a:spcPct val="0"/>
            </a:spcBef>
            <a:spcAft>
              <a:spcPct val="35000"/>
            </a:spcAft>
          </a:pPr>
          <a:r>
            <a:rPr lang="zh-CN" altLang="en-US" sz="2400" kern="1200" dirty="0" smtClean="0"/>
            <a:t>无序化</a:t>
          </a:r>
          <a:endParaRPr lang="en-US" altLang="zh-CN" sz="2400" kern="1200" dirty="0" smtClean="0"/>
        </a:p>
        <a:p>
          <a:pPr lvl="0" algn="ctr" defTabSz="1066800">
            <a:lnSpc>
              <a:spcPct val="90000"/>
            </a:lnSpc>
            <a:spcBef>
              <a:spcPct val="0"/>
            </a:spcBef>
            <a:spcAft>
              <a:spcPct val="35000"/>
            </a:spcAft>
          </a:pPr>
          <a:r>
            <a:rPr lang="zh-CN" altLang="en-US" sz="2400" kern="1200" dirty="0" smtClean="0"/>
            <a:t>有序化</a:t>
          </a:r>
          <a:endParaRPr lang="zh-CN" altLang="en-US" sz="2400" kern="1200" dirty="0"/>
        </a:p>
      </dsp:txBody>
      <dsp:txXfrm>
        <a:off x="3786219" y="1057376"/>
        <a:ext cx="1445991" cy="1224000"/>
      </dsp:txXfrm>
    </dsp:sp>
    <dsp:sp modelId="{88A2C4F9-BC81-4E57-A53D-B0465DCF3D5C}">
      <dsp:nvSpPr>
        <dsp:cNvPr id="0" name=""/>
        <dsp:cNvSpPr/>
      </dsp:nvSpPr>
      <dsp:spPr>
        <a:xfrm>
          <a:off x="1857382" y="1130234"/>
          <a:ext cx="1445991" cy="122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121920" numCol="1" spcCol="1270" anchor="ctr" anchorCtr="0">
          <a:noAutofit/>
        </a:bodyPr>
        <a:lstStyle/>
        <a:p>
          <a:pPr lvl="0" algn="ctr" defTabSz="533400">
            <a:lnSpc>
              <a:spcPct val="90000"/>
            </a:lnSpc>
            <a:spcBef>
              <a:spcPct val="0"/>
            </a:spcBef>
            <a:spcAft>
              <a:spcPct val="35000"/>
            </a:spcAft>
          </a:pPr>
          <a:endParaRPr lang="en-US" altLang="zh-CN" sz="1200" kern="1200" dirty="0" smtClean="0"/>
        </a:p>
        <a:p>
          <a:pPr lvl="0" algn="ctr" defTabSz="533400">
            <a:lnSpc>
              <a:spcPct val="90000"/>
            </a:lnSpc>
            <a:spcBef>
              <a:spcPct val="0"/>
            </a:spcBef>
            <a:spcAft>
              <a:spcPct val="35000"/>
            </a:spcAft>
          </a:pPr>
          <a:r>
            <a:rPr lang="zh-CN" altLang="en-US" sz="2400" kern="1200" dirty="0" smtClean="0"/>
            <a:t>无序</a:t>
          </a:r>
          <a:endParaRPr lang="en-US" altLang="zh-CN" sz="2400" kern="1200" dirty="0" smtClean="0"/>
        </a:p>
        <a:p>
          <a:pPr lvl="0" algn="ctr" defTabSz="533400">
            <a:lnSpc>
              <a:spcPct val="90000"/>
            </a:lnSpc>
            <a:spcBef>
              <a:spcPct val="0"/>
            </a:spcBef>
            <a:spcAft>
              <a:spcPct val="35000"/>
            </a:spcAft>
          </a:pPr>
          <a:r>
            <a:rPr lang="zh-CN" altLang="en-US" sz="2400" kern="1200" dirty="0" smtClean="0"/>
            <a:t>有序</a:t>
          </a:r>
          <a:endParaRPr lang="en-US" altLang="zh-CN" sz="2400" kern="1200" dirty="0" smtClean="0"/>
        </a:p>
        <a:p>
          <a:pPr lvl="0" algn="ctr" defTabSz="533400">
            <a:lnSpc>
              <a:spcPct val="90000"/>
            </a:lnSpc>
            <a:spcBef>
              <a:spcPct val="0"/>
            </a:spcBef>
            <a:spcAft>
              <a:spcPct val="35000"/>
            </a:spcAft>
          </a:pPr>
          <a:endParaRPr lang="zh-CN" altLang="en-US" sz="1200" kern="1200" dirty="0"/>
        </a:p>
      </dsp:txBody>
      <dsp:txXfrm>
        <a:off x="1857382" y="1130234"/>
        <a:ext cx="1445991" cy="1224000"/>
      </dsp:txXfrm>
    </dsp:sp>
    <dsp:sp modelId="{2CFB7C67-A153-4CC0-AB74-A5E66D00CC75}">
      <dsp:nvSpPr>
        <dsp:cNvPr id="0" name=""/>
        <dsp:cNvSpPr/>
      </dsp:nvSpPr>
      <dsp:spPr>
        <a:xfrm>
          <a:off x="357195" y="1121936"/>
          <a:ext cx="1445991" cy="122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3840" rIns="0" bIns="243840" numCol="1" spcCol="1270" anchor="ctr" anchorCtr="0">
          <a:noAutofit/>
        </a:bodyPr>
        <a:lstStyle/>
        <a:p>
          <a:pPr lvl="0" algn="ctr" defTabSz="1066800">
            <a:lnSpc>
              <a:spcPct val="90000"/>
            </a:lnSpc>
            <a:spcBef>
              <a:spcPct val="0"/>
            </a:spcBef>
            <a:spcAft>
              <a:spcPct val="35000"/>
            </a:spcAft>
          </a:pPr>
          <a:r>
            <a:rPr lang="zh-CN" altLang="en-US" sz="2400" kern="1200" dirty="0" smtClean="0"/>
            <a:t>有序</a:t>
          </a:r>
          <a:endParaRPr lang="en-US" altLang="zh-CN" sz="2400" kern="1200" dirty="0" smtClean="0"/>
        </a:p>
        <a:p>
          <a:pPr lvl="0" algn="ctr" defTabSz="1066800">
            <a:lnSpc>
              <a:spcPct val="90000"/>
            </a:lnSpc>
            <a:spcBef>
              <a:spcPct val="0"/>
            </a:spcBef>
            <a:spcAft>
              <a:spcPct val="35000"/>
            </a:spcAft>
          </a:pPr>
          <a:r>
            <a:rPr lang="zh-CN" altLang="en-US" sz="2400" kern="1200" dirty="0" smtClean="0"/>
            <a:t>无序</a:t>
          </a:r>
          <a:endParaRPr lang="zh-CN" altLang="en-US" sz="2400" kern="1200" dirty="0"/>
        </a:p>
      </dsp:txBody>
      <dsp:txXfrm>
        <a:off x="357195" y="1121936"/>
        <a:ext cx="1445991" cy="1224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B6660BD-0D03-4EEC-8BAB-DC1F53A53F89}" type="datetimeFigureOut">
              <a:rPr lang="zh-CN" altLang="en-US" smtClean="0"/>
              <a:pPr/>
              <a:t>2017/12/17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4220E26-A6D2-4C7D-918A-63B5ED79CA26}" type="slidenum">
              <a:rPr lang="zh-CN" altLang="en-US" smtClean="0"/>
              <a:pPr/>
              <a:t>‹#›</a:t>
            </a:fld>
            <a:endParaRPr lang="zh-CN" altLang="en-US"/>
          </a:p>
        </p:txBody>
      </p:sp>
    </p:spTree>
    <p:extLst>
      <p:ext uri="{BB962C8B-B14F-4D97-AF65-F5344CB8AC3E}">
        <p14:creationId xmlns:p14="http://schemas.microsoft.com/office/powerpoint/2010/main" val="230006001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981200"/>
            <a:ext cx="7772400" cy="1876428"/>
          </a:xfrm>
        </p:spPr>
        <p:txBody>
          <a:bodyPr anchor="b">
            <a:sp3d contourW="8890">
              <a:contourClr>
                <a:schemeClr val="accent3">
                  <a:shade val="55000"/>
                </a:schemeClr>
              </a:contourClr>
            </a:sp3d>
          </a:bodyPr>
          <a:lstStyle>
            <a:lvl1pPr algn="ctr">
              <a:defRPr sz="4400" dirty="0">
                <a:ln w="15875" cmpd="sng">
                  <a:solidFill>
                    <a:srgbClr val="FFFFFF"/>
                  </a:solidFill>
                  <a:prstDash val="solid"/>
                </a:ln>
                <a:solidFill>
                  <a:srgbClr val="FFFFFF"/>
                </a:solidFill>
                <a:effectLst>
                  <a:outerShdw blurRad="31750" dir="3600000" algn="tl" rotWithShape="0">
                    <a:srgbClr val="000000">
                      <a:alpha val="60000"/>
                    </a:srgbClr>
                  </a:outerShdw>
                </a:effectLst>
              </a:defRPr>
            </a:lvl1pPr>
          </a:lstStyle>
          <a:p>
            <a:r>
              <a:rPr kumimoji="0" lang="zh-CN" altLang="en-US" smtClean="0"/>
              <a:t>单击此处编辑母版标题样式</a:t>
            </a:r>
            <a:endParaRPr kumimoji="0" lang="en-US"/>
          </a:p>
        </p:txBody>
      </p:sp>
      <p:sp>
        <p:nvSpPr>
          <p:cNvPr id="3" name="副标题 2"/>
          <p:cNvSpPr>
            <a:spLocks noGrp="1"/>
          </p:cNvSpPr>
          <p:nvPr>
            <p:ph type="subTitle" idx="1"/>
          </p:nvPr>
        </p:nvSpPr>
        <p:spPr>
          <a:xfrm>
            <a:off x="1371600" y="3857628"/>
            <a:ext cx="6400800" cy="1753200"/>
          </a:xfrm>
        </p:spPr>
        <p:txBody>
          <a:bodyPr/>
          <a:lstStyle>
            <a:lvl1pPr marL="0" indent="0" algn="ctr">
              <a:buNone/>
              <a:defRPr sz="2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smtClean="0"/>
              <a:t>单击此处编辑母版副标题样式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86644" y="274640"/>
            <a:ext cx="1400156" cy="5851525"/>
          </a:xfrm>
        </p:spPr>
        <p:txBody>
          <a:bodyPr vert="eaVert"/>
          <a:lstStyle>
            <a:lvl1pPr>
              <a:defRPr lang="zh-CN" altLang="en-US" dirty="0">
                <a:ln w="15875" cmpd="sng">
                  <a:solidFill>
                    <a:srgbClr val="FFFFFF"/>
                  </a:solidFill>
                  <a:prstDash val="solid"/>
                </a:ln>
                <a:solidFill>
                  <a:srgbClr val="FFFFFF"/>
                </a:solidFill>
                <a:effectLst>
                  <a:outerShdw blurRad="31750" dir="3600000" algn="tl" rotWithShape="0">
                    <a:srgbClr val="000000">
                      <a:alpha val="60000"/>
                    </a:srgbClr>
                  </a:outerShdw>
                </a:effectLst>
              </a:defRPr>
            </a:lvl1p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0"/>
            <a:ext cx="6829444" cy="5851525"/>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685800" y="3854150"/>
            <a:ext cx="7772400" cy="1860850"/>
          </a:xfrm>
        </p:spPr>
        <p:txBody>
          <a:bodyPr anchor="t"/>
          <a:lstStyle>
            <a:lvl1pPr algn="l">
              <a:defRPr sz="4400" b="1" cap="all"/>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85800" y="2356428"/>
            <a:ext cx="7772400" cy="1501200"/>
          </a:xfrm>
        </p:spPr>
        <p:txBody>
          <a:bodyPr anchor="b"/>
          <a:lstStyle>
            <a:lvl1pPr marL="0" indent="0" algn="l">
              <a:buNone/>
              <a:defRPr sz="2000">
                <a:solidFill>
                  <a:schemeClr val="tx2"/>
                </a:solidFill>
              </a:defRPr>
            </a:lvl1pPr>
            <a:lvl2pPr marL="457200" indent="0" algn="l">
              <a:buNone/>
              <a:defRPr sz="1800">
                <a:solidFill>
                  <a:schemeClr val="tx2"/>
                </a:solidFill>
              </a:defRPr>
            </a:lvl2pPr>
            <a:lvl3pPr marL="914400" indent="0" algn="l">
              <a:buNone/>
              <a:defRPr sz="1600">
                <a:solidFill>
                  <a:schemeClr val="tx2"/>
                </a:solidFill>
              </a:defRPr>
            </a:lvl3pPr>
            <a:lvl4pPr marL="1371600" indent="0" algn="l">
              <a:buNone/>
              <a:defRPr sz="1400">
                <a:solidFill>
                  <a:schemeClr val="tx2"/>
                </a:solidFill>
              </a:defRPr>
            </a:lvl4pPr>
            <a:lvl5pPr marL="1828800" indent="0" algn="l">
              <a:buNone/>
              <a:defRPr sz="1400">
                <a:solidFill>
                  <a:schemeClr val="tx2"/>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2017/12/17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2017/12/17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2" name="标题 1"/>
          <p:cNvSpPr>
            <a:spLocks noGrp="1"/>
          </p:cNvSpPr>
          <p:nvPr>
            <p:ph type="title"/>
          </p:nvPr>
        </p:nvSpPr>
        <p:spPr/>
        <p:txBody>
          <a:bodyPr/>
          <a:lstStyle>
            <a:lvl1pPr>
              <a:defRPr/>
            </a:lvl1pPr>
          </a:lstStyle>
          <a:p>
            <a:r>
              <a:rPr kumimoji="0" lang="zh-CN" altLang="en-US" smtClean="0"/>
              <a:t>单击此处编辑母版标题样式</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2017/12/17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2017/12/17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26258" y="381000"/>
            <a:ext cx="2667000" cy="1833554"/>
          </a:xfrm>
        </p:spPr>
        <p:txBody>
          <a:bodyPr anchor="ctr">
            <a:scene3d>
              <a:camera prst="orthographicFront"/>
              <a:lightRig rig="soft" dir="tl">
                <a:rot lat="0" lon="0" rev="0"/>
              </a:lightRig>
            </a:scene3d>
            <a:sp3d contourW="8890">
              <a:contourClr>
                <a:schemeClr val="accent3">
                  <a:shade val="55000"/>
                </a:schemeClr>
              </a:contourClr>
            </a:sp3d>
          </a:bodyPr>
          <a:lstStyle>
            <a:lvl1pPr algn="l">
              <a:defRPr sz="3200" b="1" kern="1200" cap="all" spc="50">
                <a:ln w="15875">
                  <a:noFill/>
                </a:ln>
                <a:solidFill>
                  <a:schemeClr val="tx2"/>
                </a:solidFill>
                <a:effectLst/>
                <a:latin typeface="+mj-lt"/>
                <a:ea typeface="+mj-ea"/>
                <a:cs typeface="+mj-cs"/>
              </a:defRPr>
            </a:lvl1pPr>
          </a:lstStyle>
          <a:p>
            <a:r>
              <a:rPr kumimoji="0" lang="zh-CN" altLang="en-US" smtClean="0"/>
              <a:t>单击此处编辑母版标题样式</a:t>
            </a:r>
            <a:endParaRPr kumimoji="0" lang="en-US"/>
          </a:p>
        </p:txBody>
      </p:sp>
      <p:sp>
        <p:nvSpPr>
          <p:cNvPr id="3" name="内容占位符 2"/>
          <p:cNvSpPr>
            <a:spLocks noGrp="1"/>
          </p:cNvSpPr>
          <p:nvPr>
            <p:ph idx="1"/>
          </p:nvPr>
        </p:nvSpPr>
        <p:spPr>
          <a:xfrm>
            <a:off x="3352800" y="380999"/>
            <a:ext cx="5410200" cy="574516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文本占位符 3"/>
          <p:cNvSpPr>
            <a:spLocks noGrp="1"/>
          </p:cNvSpPr>
          <p:nvPr>
            <p:ph type="body" sz="half" idx="2"/>
          </p:nvPr>
        </p:nvSpPr>
        <p:spPr>
          <a:xfrm>
            <a:off x="326258" y="2214554"/>
            <a:ext cx="2667000" cy="391218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组合 7"/>
          <p:cNvGrpSpPr/>
          <p:nvPr/>
        </p:nvGrpSpPr>
        <p:grpSpPr>
          <a:xfrm>
            <a:off x="1580474" y="553734"/>
            <a:ext cx="7349244" cy="4741531"/>
            <a:chOff x="428596" y="553734"/>
            <a:chExt cx="7349244" cy="4741531"/>
          </a:xfrm>
        </p:grpSpPr>
        <p:sp>
          <p:nvSpPr>
            <p:cNvPr id="16" name="矩形 15"/>
            <p:cNvSpPr/>
            <p:nvPr userDrawn="1"/>
          </p:nvSpPr>
          <p:spPr>
            <a:xfrm rot="21480000">
              <a:off x="428596" y="580356"/>
              <a:ext cx="7340359" cy="4714909"/>
            </a:xfrm>
            <a:prstGeom prst="rect">
              <a:avLst/>
            </a:prstGeom>
            <a:ln w="1270" cap="flat" cmpd="sng" algn="ctr">
              <a:noFill/>
              <a:prstDash val="solid"/>
              <a:miter lim="800000"/>
            </a:ln>
            <a:effectLst>
              <a:outerShdw blurRad="54991" dist="17780" dir="5400000" algn="tl" rotWithShape="0">
                <a:srgbClr val="000000">
                  <a:alpha val="66000"/>
                </a:srgb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eaLnBrk="1" latinLnBrk="0" hangingPunct="1"/>
              <a:endParaRPr kumimoji="0" lang="zh-CN" altLang="en-US"/>
            </a:p>
          </p:txBody>
        </p:sp>
        <p:sp>
          <p:nvSpPr>
            <p:cNvPr id="17" name="矩形 16"/>
            <p:cNvSpPr/>
            <p:nvPr userDrawn="1"/>
          </p:nvSpPr>
          <p:spPr>
            <a:xfrm rot="21540000">
              <a:off x="437473" y="571479"/>
              <a:ext cx="7340359" cy="4714909"/>
            </a:xfrm>
            <a:prstGeom prst="rect">
              <a:avLst/>
            </a:prstGeom>
            <a:ln w="1270" cap="flat" cmpd="sng" algn="ctr">
              <a:noFill/>
              <a:prstDash val="solid"/>
              <a:miter lim="800000"/>
            </a:ln>
            <a:effectLst>
              <a:outerShdw blurRad="54991" dist="17780" dir="5400000" algn="tl" rotWithShape="0">
                <a:srgbClr val="000000">
                  <a:alpha val="66000"/>
                </a:srgb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eaLnBrk="1" latinLnBrk="0" hangingPunct="1"/>
              <a:endParaRPr kumimoji="0" lang="zh-CN" altLang="en-US"/>
            </a:p>
          </p:txBody>
        </p:sp>
        <p:sp>
          <p:nvSpPr>
            <p:cNvPr id="18" name="矩形 17"/>
            <p:cNvSpPr/>
            <p:nvPr userDrawn="1"/>
          </p:nvSpPr>
          <p:spPr>
            <a:xfrm>
              <a:off x="437481" y="553734"/>
              <a:ext cx="7340359" cy="4714909"/>
            </a:xfrm>
            <a:prstGeom prst="rect">
              <a:avLst/>
            </a:prstGeom>
            <a:ln w="1270" cap="flat" cmpd="sng" algn="ctr">
              <a:noFill/>
              <a:prstDash val="solid"/>
              <a:miter lim="800000"/>
            </a:ln>
            <a:effectLst>
              <a:outerShdw blurRad="54991" dist="17780" dir="5400000" algn="tl" rotWithShape="0">
                <a:srgbClr val="000000">
                  <a:alpha val="66000"/>
                </a:srgb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eaLnBrk="1" latinLnBrk="0" hangingPunct="1"/>
              <a:endParaRPr kumimoji="0" lang="zh-CN" altLang="en-US"/>
            </a:p>
          </p:txBody>
        </p:sp>
      </p:grpSp>
      <p:sp>
        <p:nvSpPr>
          <p:cNvPr id="3" name="图片占位符 2"/>
          <p:cNvSpPr>
            <a:spLocks noGrp="1"/>
          </p:cNvSpPr>
          <p:nvPr>
            <p:ph type="pic" idx="1"/>
          </p:nvPr>
        </p:nvSpPr>
        <p:spPr>
          <a:xfrm>
            <a:off x="1651912" y="612776"/>
            <a:ext cx="7215238" cy="4602175"/>
          </a:xfrm>
          <a:solidFill>
            <a:schemeClr val="bg2">
              <a:tint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zh-CN" altLang="en-US" smtClean="0"/>
              <a:t>单击图标添加图片</a:t>
            </a:r>
            <a:endParaRPr kumimoji="0" lang="en-US"/>
          </a:p>
        </p:txBody>
      </p:sp>
      <p:sp useBgFill="1">
        <p:nvSpPr>
          <p:cNvPr id="2" name="标题 1"/>
          <p:cNvSpPr>
            <a:spLocks noGrp="1"/>
          </p:cNvSpPr>
          <p:nvPr>
            <p:ph type="title"/>
          </p:nvPr>
        </p:nvSpPr>
        <p:spPr>
          <a:xfrm>
            <a:off x="0" y="595295"/>
            <a:ext cx="1357290" cy="5691227"/>
          </a:xfrm>
          <a:noFill/>
        </p:spPr>
        <p:txBody>
          <a:bodyPr vert="eaVert" anchor="ctr">
            <a:noAutofit/>
          </a:bodyPr>
          <a:lstStyle>
            <a:lvl1pPr algn="l">
              <a:defRPr lang="zh-CN" altLang="en-US" sz="3200" dirty="0">
                <a:ln w="15875" cmpd="sng">
                  <a:solidFill>
                    <a:srgbClr val="FFFFFF"/>
                  </a:solidFill>
                  <a:prstDash val="solid"/>
                </a:ln>
                <a:solidFill>
                  <a:srgbClr val="FFFFFF"/>
                </a:solidFill>
                <a:effectLst>
                  <a:outerShdw blurRad="31750" dir="3600000" algn="tl" rotWithShape="0">
                    <a:srgbClr val="000000">
                      <a:alpha val="60000"/>
                    </a:srgbClr>
                  </a:outerShdw>
                </a:effectLst>
                <a:latin typeface="+mj-lt"/>
              </a:defRPr>
            </a:lvl1pPr>
          </a:lstStyle>
          <a:p>
            <a:r>
              <a:rPr kumimoji="0" lang="zh-CN" altLang="en-US" smtClean="0"/>
              <a:t>单击此处编辑母版标题样式</a:t>
            </a:r>
            <a:endParaRPr kumimoji="0" lang="en-US"/>
          </a:p>
        </p:txBody>
      </p:sp>
      <p:sp>
        <p:nvSpPr>
          <p:cNvPr id="4" name="文本占位符 3"/>
          <p:cNvSpPr>
            <a:spLocks noGrp="1"/>
          </p:cNvSpPr>
          <p:nvPr>
            <p:ph type="body" sz="half" idx="2"/>
          </p:nvPr>
        </p:nvSpPr>
        <p:spPr>
          <a:xfrm>
            <a:off x="1714480" y="5481658"/>
            <a:ext cx="7215238" cy="804862"/>
          </a:xfrm>
        </p:spPr>
        <p:txBody>
          <a:bodyPr anchor="ctr"/>
          <a:lstStyle>
            <a:lvl1pPr marL="0" indent="0" algn="ctr">
              <a:buNone/>
              <a:defRPr sz="1400"/>
            </a:lvl1pPr>
            <a:lvl2pPr marL="457200" indent="0" algn="ctr">
              <a:buNone/>
              <a:defRPr sz="1200"/>
            </a:lvl2pPr>
            <a:lvl3pPr marL="914400" indent="0" algn="ctr">
              <a:buNone/>
              <a:defRPr sz="1000"/>
            </a:lvl3pPr>
            <a:lvl4pPr marL="1371600" indent="0" algn="ctr">
              <a:buNone/>
              <a:defRPr sz="900"/>
            </a:lvl4pPr>
            <a:lvl5pPr marL="1828800" indent="0" algn="ctr">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2017/12/17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rtlCol="0" anchor="ctr">
            <a:noAutofit/>
            <a:scene3d>
              <a:camera prst="orthographicFront"/>
              <a:lightRig rig="soft" dir="tl">
                <a:rot lat="0" lon="0" rev="0"/>
              </a:lightRig>
            </a:scene3d>
            <a:sp3d contourW="8890">
              <a:contourClr>
                <a:schemeClr val="accent3">
                  <a:shade val="55000"/>
                </a:schemeClr>
              </a:contourClr>
            </a:sp3d>
          </a:body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1600200"/>
            <a:ext cx="8229600" cy="4724400"/>
          </a:xfrm>
          <a:prstGeom prst="rect">
            <a:avLst/>
          </a:prstGeom>
        </p:spPr>
        <p:txBody>
          <a:bodyPr vert="horz" rtlCol="0">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4" name="日期占位符 3"/>
          <p:cNvSpPr>
            <a:spLocks noGrp="1"/>
          </p:cNvSpPr>
          <p:nvPr>
            <p:ph type="dt" sz="half" idx="2"/>
          </p:nvPr>
        </p:nvSpPr>
        <p:spPr>
          <a:xfrm>
            <a:off x="8878" y="6483997"/>
            <a:ext cx="2133600" cy="365125"/>
          </a:xfrm>
          <a:prstGeom prst="rect">
            <a:avLst/>
          </a:prstGeom>
        </p:spPr>
        <p:txBody>
          <a:bodyPr vert="horz" rtlCol="0" anchor="ctr"/>
          <a:lstStyle>
            <a:lvl1pPr algn="l" eaLnBrk="1" latinLnBrk="0" hangingPunct="1">
              <a:defRPr kumimoji="0" sz="1200">
                <a:solidFill>
                  <a:schemeClr val="tx1">
                    <a:tint val="75000"/>
                  </a:schemeClr>
                </a:solidFill>
              </a:defRPr>
            </a:lvl1pPr>
          </a:lstStyle>
          <a:p>
            <a:fld id="{530820CF-B880-4189-942D-D702A7CBA730}" type="datetimeFigureOut">
              <a:rPr lang="zh-CN" altLang="en-US" smtClean="0"/>
              <a:pPr/>
              <a:t>2017/12/17</a:t>
            </a:fld>
            <a:endParaRPr lang="zh-CN" altLang="en-US"/>
          </a:p>
        </p:txBody>
      </p:sp>
      <p:sp>
        <p:nvSpPr>
          <p:cNvPr id="5" name="页脚占位符 4"/>
          <p:cNvSpPr>
            <a:spLocks noGrp="1"/>
          </p:cNvSpPr>
          <p:nvPr>
            <p:ph type="ftr" sz="quarter" idx="3"/>
          </p:nvPr>
        </p:nvSpPr>
        <p:spPr>
          <a:xfrm>
            <a:off x="3124200" y="6483997"/>
            <a:ext cx="2895600" cy="365125"/>
          </a:xfrm>
          <a:prstGeom prst="rect">
            <a:avLst/>
          </a:prstGeom>
        </p:spPr>
        <p:txBody>
          <a:bodyPr vert="horz" rtlCol="0" anchor="ctr"/>
          <a:lstStyle>
            <a:lvl1pPr algn="ctr" eaLnBrk="1" latinLnBrk="0" hangingPunct="1">
              <a:defRPr kumimoji="0"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992644" y="6483997"/>
            <a:ext cx="2133600" cy="365125"/>
          </a:xfrm>
          <a:prstGeom prst="rect">
            <a:avLst/>
          </a:prstGeom>
        </p:spPr>
        <p:txBody>
          <a:bodyPr vert="horz" rtlCol="0" anchor="ctr"/>
          <a:lstStyle>
            <a:lvl1pPr algn="r" eaLnBrk="1" latinLnBrk="0" hangingPunct="1">
              <a:defRPr kumimoji="0"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ctr" rtl="0" eaLnBrk="1" latinLnBrk="0" hangingPunct="1">
        <a:spcBef>
          <a:spcPct val="0"/>
        </a:spcBef>
        <a:buNone/>
        <a:defRPr kumimoji="0" sz="4000" b="1" kern="1200" cap="all" spc="50" dirty="0">
          <a:ln w="15875" cmpd="sng">
            <a:solidFill>
              <a:srgbClr val="FFFFFF"/>
            </a:solidFill>
            <a:prstDash val="solid"/>
          </a:ln>
          <a:solidFill>
            <a:srgbClr val="FFFFFF"/>
          </a:solidFill>
          <a:effectLst>
            <a:outerShdw blurRad="31750" dir="3600000" algn="tl" rotWithShape="0">
              <a:srgbClr val="000000">
                <a:alpha val="60000"/>
              </a:srgbClr>
            </a:outerShdw>
          </a:effectLst>
          <a:latin typeface="+mj-lt"/>
          <a:ea typeface="+mj-ea"/>
          <a:cs typeface="+mj-cs"/>
        </a:defRPr>
      </a:lvl1pPr>
      <a:lvl2pPr eaLnBrk="1" latinLnBrk="0" hangingPunct="1">
        <a:defRPr kumimoji="0">
          <a:solidFill>
            <a:schemeClr val="tx2"/>
          </a:solidFill>
        </a:defRPr>
      </a:lvl2pPr>
      <a:lvl3pPr eaLnBrk="1" latinLnBrk="0" hangingPunct="1">
        <a:defRPr kumimoji="0">
          <a:solidFill>
            <a:schemeClr val="tx2"/>
          </a:solidFill>
        </a:defRPr>
      </a:lvl3pPr>
      <a:lvl4pPr eaLnBrk="1" latinLnBrk="0" hangingPunct="1">
        <a:defRPr kumimoji="0">
          <a:solidFill>
            <a:schemeClr val="tx2"/>
          </a:solidFill>
        </a:defRPr>
      </a:lvl4pPr>
      <a:lvl5pPr eaLnBrk="1" latinLnBrk="0" hangingPunct="1">
        <a:defRPr kumimoji="0">
          <a:solidFill>
            <a:schemeClr val="tx2"/>
          </a:solidFill>
        </a:defRPr>
      </a:lvl5pPr>
      <a:lvl6pPr eaLnBrk="1" latinLnBrk="0" hangingPunct="1">
        <a:defRPr kumimoji="0">
          <a:solidFill>
            <a:schemeClr val="tx2"/>
          </a:solidFill>
        </a:defRPr>
      </a:lvl6pPr>
      <a:lvl7pPr eaLnBrk="1" latinLnBrk="0" hangingPunct="1">
        <a:defRPr kumimoji="0">
          <a:solidFill>
            <a:schemeClr val="tx2"/>
          </a:solidFill>
        </a:defRPr>
      </a:lvl7pPr>
      <a:lvl8pPr eaLnBrk="1" latinLnBrk="0" hangingPunct="1">
        <a:defRPr kumimoji="0">
          <a:solidFill>
            <a:schemeClr val="tx2"/>
          </a:solidFill>
        </a:defRPr>
      </a:lvl8pPr>
      <a:lvl9pPr eaLnBrk="1" latinLnBrk="0" hangingPunct="1">
        <a:defRPr kumimoji="0">
          <a:solidFill>
            <a:schemeClr val="tx2"/>
          </a:solidFill>
        </a:defRPr>
      </a:lvl9pPr>
    </p:titleStyle>
    <p:bodyStyle>
      <a:lvl1pPr marL="342900" indent="-342900" algn="l" rtl="0" eaLnBrk="1" latinLnBrk="0" hangingPunct="1">
        <a:spcBef>
          <a:spcPct val="20000"/>
        </a:spcBef>
        <a:buClr>
          <a:schemeClr val="tx2"/>
        </a:buClr>
        <a:buSzPct val="90000"/>
        <a:buFont typeface="Cambria"/>
        <a:buChar char="+"/>
        <a:defRPr kumimoji="0" sz="3200" kern="1200">
          <a:solidFill>
            <a:schemeClr val="tx1"/>
          </a:solidFill>
          <a:latin typeface="+mn-lt"/>
          <a:ea typeface="+mn-ea"/>
          <a:cs typeface="+mn-cs"/>
        </a:defRPr>
      </a:lvl1pPr>
      <a:lvl2pPr marL="742950" indent="-285750" algn="l" rtl="0" eaLnBrk="1" latinLnBrk="0" hangingPunct="1">
        <a:spcBef>
          <a:spcPct val="20000"/>
        </a:spcBef>
        <a:buClr>
          <a:schemeClr val="tx2"/>
        </a:buClr>
        <a:buSzPct val="100000"/>
        <a:buFont typeface="Cambria"/>
        <a:buChar char="–"/>
        <a:defRPr kumimoji="0" sz="2800" kern="1200">
          <a:solidFill>
            <a:schemeClr val="tx1"/>
          </a:solidFill>
          <a:latin typeface="+mn-lt"/>
          <a:ea typeface="+mn-ea"/>
          <a:cs typeface="+mn-cs"/>
        </a:defRPr>
      </a:lvl2pPr>
      <a:lvl3pPr marL="1143000" indent="-228600" algn="l" rtl="0" eaLnBrk="1" latinLnBrk="0" hangingPunct="1">
        <a:spcBef>
          <a:spcPct val="20000"/>
        </a:spcBef>
        <a:buClr>
          <a:schemeClr val="tx2"/>
        </a:buClr>
        <a:buSzPct val="60000"/>
        <a:buFont typeface="Wingdings 2"/>
        <a:buChar char="Ï"/>
        <a:defRPr kumimoji="0" sz="2400" kern="1200">
          <a:solidFill>
            <a:schemeClr val="tx1"/>
          </a:solidFill>
          <a:latin typeface="+mn-lt"/>
          <a:ea typeface="+mn-ea"/>
          <a:cs typeface="+mn-cs"/>
        </a:defRPr>
      </a:lvl3pPr>
      <a:lvl4pPr marL="1600200" indent="-228600" algn="l" rtl="0" eaLnBrk="1" latinLnBrk="0" hangingPunct="1">
        <a:spcBef>
          <a:spcPct val="20000"/>
        </a:spcBef>
        <a:buClr>
          <a:schemeClr val="tx2"/>
        </a:buClr>
        <a:buSzPct val="90000"/>
        <a:buFont typeface="Calibri"/>
        <a:buChar char="÷"/>
        <a:defRPr kumimoji="0" sz="2000" kern="1200">
          <a:solidFill>
            <a:schemeClr val="tx1"/>
          </a:solidFill>
          <a:latin typeface="+mn-lt"/>
          <a:ea typeface="+mn-ea"/>
          <a:cs typeface="+mn-cs"/>
        </a:defRPr>
      </a:lvl4pPr>
      <a:lvl5pPr marL="2057400" indent="-228600" algn="l" rtl="0" eaLnBrk="1" latinLnBrk="0" hangingPunct="1">
        <a:spcBef>
          <a:spcPct val="20000"/>
        </a:spcBef>
        <a:buClr>
          <a:schemeClr val="tx2"/>
        </a:buClr>
        <a:buSzPct val="100000"/>
        <a:buFont typeface="Cambria"/>
        <a:buChar char="="/>
        <a:defRPr kumimoji="0" sz="2000" kern="1200">
          <a:solidFill>
            <a:schemeClr val="tx1"/>
          </a:solidFill>
          <a:latin typeface="+mn-lt"/>
          <a:ea typeface="+mn-ea"/>
          <a:cs typeface="+mn-cs"/>
        </a:defRPr>
      </a:lvl5pPr>
      <a:lvl6pPr marL="2514600" indent="-228600" algn="l" rtl="0" eaLnBrk="1" latinLnBrk="0" hangingPunct="1">
        <a:spcBef>
          <a:spcPct val="20000"/>
        </a:spcBef>
        <a:buFont typeface="Arial"/>
        <a:buChar char="•"/>
        <a:defRPr kumimoji="0" sz="2000" kern="1200">
          <a:solidFill>
            <a:schemeClr val="tx1"/>
          </a:solidFill>
          <a:latin typeface="+mn-lt"/>
          <a:ea typeface="+mn-ea"/>
          <a:cs typeface="+mn-cs"/>
        </a:defRPr>
      </a:lvl6pPr>
      <a:lvl7pPr marL="2971800" indent="-228600" algn="l" rtl="0" eaLnBrk="1" latinLnBrk="0" hangingPunct="1">
        <a:spcBef>
          <a:spcPct val="20000"/>
        </a:spcBef>
        <a:buFont typeface="Arial"/>
        <a:buChar char="•"/>
        <a:defRPr kumimoji="0" sz="2000" kern="1200">
          <a:solidFill>
            <a:schemeClr val="tx1"/>
          </a:solidFill>
          <a:latin typeface="+mn-lt"/>
          <a:ea typeface="+mn-ea"/>
          <a:cs typeface="+mn-cs"/>
        </a:defRPr>
      </a:lvl7pPr>
      <a:lvl8pPr marL="3429000" indent="-228600" algn="l" rtl="0" eaLnBrk="1" latinLnBrk="0" hangingPunct="1">
        <a:spcBef>
          <a:spcPct val="20000"/>
        </a:spcBef>
        <a:buFont typeface="Arial"/>
        <a:buChar char="•"/>
        <a:defRPr kumimoji="0" sz="2000" kern="1200">
          <a:solidFill>
            <a:schemeClr val="tx1"/>
          </a:solidFill>
          <a:latin typeface="+mn-lt"/>
          <a:ea typeface="+mn-ea"/>
          <a:cs typeface="+mn-cs"/>
        </a:defRPr>
      </a:lvl8pPr>
      <a:lvl9pPr marL="3886200" indent="-228600" algn="l" rtl="0" eaLnBrk="1" latinLnBrk="0" hangingPunct="1">
        <a:spcBef>
          <a:spcPct val="20000"/>
        </a:spcBef>
        <a:buFont typeface="Arial"/>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hyperlink" Target="http://baike.baidu.com/view/488731.htm" TargetMode="External"/><Relationship Id="rId2" Type="http://schemas.openxmlformats.org/officeDocument/2006/relationships/hyperlink" Target="http://baike.baidu.com/view/122100.htm" TargetMode="Externa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zh.wikipedia.org/zh-cn/%E7%89%A9%E8%B4%A8" TargetMode="External"/><Relationship Id="rId2" Type="http://schemas.openxmlformats.org/officeDocument/2006/relationships/hyperlink" Target="http://zh.wikipedia.org/zh-cn/%E8%83%BD%E9%87%8F" TargetMode="Externa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hyperlink" Target="http://zh.wikipedia.org/zh-cn/%E7%86%B5"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zh.wikipedia.org/wiki/%E8%9D%B4%E8%9D%B6%E6%95%88%E5%BA%94" TargetMode="External"/><Relationship Id="rId3" Type="http://schemas.openxmlformats.org/officeDocument/2006/relationships/hyperlink" Target="http://zh.wikipedia.org/w/index.php?title=%E9%9A%8F%E6%9C%BA%E8%BF%90%E5%8A%A8&amp;action=edit&amp;redlink=1" TargetMode="External"/><Relationship Id="rId7" Type="http://schemas.openxmlformats.org/officeDocument/2006/relationships/hyperlink" Target="http://zh.wikipedia.org/wiki/%E5%A4%A9%E6%B0%94" TargetMode="External"/><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hyperlink" Target="http://zh.wikipedia.org/w/index.php?title=%E6%89%B0%E5%8A%A8&amp;action=edit&amp;redlink=1" TargetMode="External"/><Relationship Id="rId5" Type="http://schemas.openxmlformats.org/officeDocument/2006/relationships/hyperlink" Target="http://zh.wikipedia.org/w/index.php?title=%E5%BE%AE%E6%89%B0&amp;action=edit&amp;redlink=1" TargetMode="External"/><Relationship Id="rId4" Type="http://schemas.openxmlformats.org/officeDocument/2006/relationships/hyperlink" Target="http://zh.wikipedia.org/w/index.php?title=%E5%88%9D%E5%80%BC&amp;action=edit&amp;redlink=1"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a:blip r:embed="rId2" cstate="print">
            <a:duotone>
              <a:prstClr val="black"/>
              <a:schemeClr val="tx2">
                <a:tint val="45000"/>
                <a:satMod val="400000"/>
              </a:schemeClr>
            </a:duotone>
          </a:blip>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71472" y="2648492"/>
            <a:ext cx="8072494" cy="1280574"/>
          </a:xfrm>
          <a:noFill/>
          <a:ln>
            <a:solidFill>
              <a:schemeClr val="bg2"/>
            </a:solidFill>
          </a:ln>
        </p:spPr>
        <p:txBody>
          <a:bodyPr/>
          <a:lstStyle/>
          <a:p>
            <a:r>
              <a:rPr lang="zh-CN" altLang="en-US" sz="6600" dirty="0" smtClean="0">
                <a:solidFill>
                  <a:schemeClr val="bg2">
                    <a:lumMod val="25000"/>
                  </a:schemeClr>
                </a:solidFill>
                <a:latin typeface="华文新魏" pitchFamily="2" charset="-122"/>
                <a:ea typeface="华文新魏" pitchFamily="2" charset="-122"/>
              </a:rPr>
              <a:t>第二章    自然的演化</a:t>
            </a:r>
            <a:endParaRPr lang="zh-CN" altLang="en-US" sz="6600" dirty="0">
              <a:solidFill>
                <a:schemeClr val="bg2">
                  <a:lumMod val="25000"/>
                </a:schemeClr>
              </a:solidFill>
              <a:latin typeface="华文新魏" pitchFamily="2" charset="-122"/>
              <a:ea typeface="华文新魏" pitchFamily="2" charset="-122"/>
            </a:endParaRPr>
          </a:p>
        </p:txBody>
      </p:sp>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285728"/>
            <a:ext cx="8572560" cy="6429420"/>
          </a:xfrm>
        </p:spPr>
        <p:txBody>
          <a:bodyPr/>
          <a:lstStyle/>
          <a:p>
            <a:r>
              <a:rPr lang="zh-CN" altLang="en-US" dirty="0" smtClean="0"/>
              <a:t>恒星的生老病死</a:t>
            </a:r>
            <a:endParaRPr lang="en-US" altLang="zh-CN" dirty="0" smtClean="0"/>
          </a:p>
          <a:p>
            <a:endParaRPr lang="zh-CN" altLang="en-US" dirty="0"/>
          </a:p>
        </p:txBody>
      </p:sp>
      <p:pic>
        <p:nvPicPr>
          <p:cNvPr id="1026" name="Picture 2" descr="http://imgsrc.baidu.com/forum/pic/item/9a09cb8055611bfa9123d99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908720"/>
            <a:ext cx="8868448" cy="56904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0527"/>
            <a:ext cx="9144000" cy="4836945"/>
          </a:xfrm>
          <a:prstGeom prst="rect">
            <a:avLst/>
          </a:prstGeom>
        </p:spPr>
      </p:pic>
    </p:spTree>
    <p:extLst>
      <p:ext uri="{BB962C8B-B14F-4D97-AF65-F5344CB8AC3E}">
        <p14:creationId xmlns:p14="http://schemas.microsoft.com/office/powerpoint/2010/main" val="892246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28604"/>
            <a:ext cx="8229600" cy="5895996"/>
          </a:xfrm>
        </p:spPr>
        <p:txBody>
          <a:bodyPr/>
          <a:lstStyle/>
          <a:p>
            <a:r>
              <a:rPr lang="zh-CN" altLang="en-US" dirty="0" smtClean="0"/>
              <a:t>地球的演化</a:t>
            </a:r>
            <a:endParaRPr lang="en-US" altLang="zh-CN" dirty="0" smtClean="0"/>
          </a:p>
          <a:p>
            <a:endParaRPr lang="en-US" altLang="zh-CN" dirty="0" smtClean="0"/>
          </a:p>
          <a:p>
            <a:endParaRPr lang="zh-CN" altLang="en-US" dirty="0"/>
          </a:p>
        </p:txBody>
      </p:sp>
      <p:pic>
        <p:nvPicPr>
          <p:cNvPr id="6" name="图片 5" descr="Early_Earth.jpg"/>
          <p:cNvPicPr>
            <a:picLocks noChangeAspect="1"/>
          </p:cNvPicPr>
          <p:nvPr/>
        </p:nvPicPr>
        <p:blipFill>
          <a:blip r:embed="rId2" cstate="print"/>
          <a:stretch>
            <a:fillRect/>
          </a:stretch>
        </p:blipFill>
        <p:spPr>
          <a:xfrm>
            <a:off x="1785918" y="1428736"/>
            <a:ext cx="5429288" cy="40719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astronomy.com.cn/bbs/data/attachment/forum/month_1011/101118114556ab494115b8885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124744"/>
            <a:ext cx="453390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303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地球的演化.png"/>
          <p:cNvPicPr>
            <a:picLocks noGrp="1" noChangeAspect="1"/>
          </p:cNvPicPr>
          <p:nvPr>
            <p:ph idx="1"/>
          </p:nvPr>
        </p:nvPicPr>
        <p:blipFill>
          <a:blip r:embed="rId2" cstate="print"/>
          <a:stretch>
            <a:fillRect/>
          </a:stretch>
        </p:blipFill>
        <p:spPr>
          <a:xfrm>
            <a:off x="0" y="0"/>
            <a:ext cx="9144000" cy="6858000"/>
          </a:xfrm>
        </p:spPr>
      </p:pic>
    </p:spTree>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142852"/>
            <a:ext cx="8643998" cy="6572296"/>
          </a:xfrm>
        </p:spPr>
        <p:txBody>
          <a:bodyPr vert="eaVert"/>
          <a:lstStyle/>
          <a:p>
            <a:r>
              <a:rPr lang="zh-CN" altLang="en-US" dirty="0" smtClean="0"/>
              <a:t>生物进化</a:t>
            </a:r>
            <a:endParaRPr lang="en-US" altLang="zh-CN" dirty="0" smtClean="0"/>
          </a:p>
          <a:p>
            <a:endParaRPr lang="zh-CN" altLang="en-US" dirty="0"/>
          </a:p>
        </p:txBody>
      </p:sp>
      <p:pic>
        <p:nvPicPr>
          <p:cNvPr id="5" name="图片 4" descr="shengwu_shu.jpg"/>
          <p:cNvPicPr>
            <a:picLocks noChangeAspect="1"/>
          </p:cNvPicPr>
          <p:nvPr/>
        </p:nvPicPr>
        <p:blipFill>
          <a:blip r:embed="rId2" cstate="print"/>
          <a:stretch>
            <a:fillRect/>
          </a:stretch>
        </p:blipFill>
        <p:spPr>
          <a:xfrm>
            <a:off x="2000232" y="214290"/>
            <a:ext cx="4398705" cy="6342932"/>
          </a:xfrm>
          <a:prstGeom prst="rect">
            <a:avLst/>
          </a:prstGeom>
        </p:spPr>
      </p:pic>
    </p:spTree>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357166"/>
            <a:ext cx="8643998" cy="6215106"/>
          </a:xfrm>
        </p:spPr>
        <p:txBody>
          <a:bodyPr/>
          <a:lstStyle/>
          <a:p>
            <a:r>
              <a:rPr lang="zh-CN" altLang="en-US" dirty="0" smtClean="0"/>
              <a:t>人类的进化</a:t>
            </a:r>
            <a:endParaRPr lang="en-US" altLang="zh-CN" dirty="0" smtClean="0"/>
          </a:p>
          <a:p>
            <a:endParaRPr lang="en-US" altLang="zh-CN" dirty="0" smtClean="0"/>
          </a:p>
          <a:p>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627" y="1412776"/>
            <a:ext cx="6688183" cy="4722223"/>
          </a:xfrm>
          <a:prstGeom prst="rect">
            <a:avLst/>
          </a:prstGeom>
        </p:spPr>
      </p:pic>
    </p:spTree>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868346"/>
          </a:xfrm>
        </p:spPr>
        <p:txBody>
          <a:bodyPr>
            <a:normAutofit fontScale="90000"/>
          </a:bodyPr>
          <a:lstStyle/>
          <a:p>
            <a:r>
              <a:rPr lang="zh-CN" altLang="en-US" dirty="0" smtClean="0"/>
              <a:t>第二节 自然界演化的不可逆性和方向性</a:t>
            </a:r>
            <a:endParaRPr lang="zh-CN" altLang="en-US" dirty="0"/>
          </a:p>
        </p:txBody>
      </p:sp>
      <p:sp>
        <p:nvSpPr>
          <p:cNvPr id="3" name="内容占位符 2"/>
          <p:cNvSpPr>
            <a:spLocks noGrp="1"/>
          </p:cNvSpPr>
          <p:nvPr>
            <p:ph idx="1"/>
          </p:nvPr>
        </p:nvSpPr>
        <p:spPr>
          <a:xfrm>
            <a:off x="457200" y="1357298"/>
            <a:ext cx="8229600" cy="5143536"/>
          </a:xfrm>
        </p:spPr>
        <p:txBody>
          <a:bodyPr/>
          <a:lstStyle/>
          <a:p>
            <a:endParaRPr lang="en-US" altLang="zh-CN" dirty="0" smtClean="0"/>
          </a:p>
          <a:p>
            <a:r>
              <a:rPr lang="zh-CN" altLang="en-US" dirty="0" smtClean="0"/>
              <a:t>一、可逆与不可逆</a:t>
            </a:r>
            <a:endParaRPr lang="en-US" altLang="zh-CN" dirty="0" smtClean="0"/>
          </a:p>
          <a:p>
            <a:endParaRPr lang="en-US" altLang="zh-CN" dirty="0" smtClean="0"/>
          </a:p>
          <a:p>
            <a:r>
              <a:rPr lang="zh-CN" altLang="en-US" dirty="0" smtClean="0">
                <a:solidFill>
                  <a:schemeClr val="bg2">
                    <a:lumMod val="25000"/>
                  </a:schemeClr>
                </a:solidFill>
                <a:latin typeface="华文新魏" pitchFamily="2" charset="-122"/>
                <a:ea typeface="华文新魏" pitchFamily="2" charset="-122"/>
              </a:rPr>
              <a:t>可逆过程</a:t>
            </a:r>
            <a:r>
              <a:rPr lang="zh-CN" altLang="en-US" dirty="0" smtClean="0">
                <a:latin typeface="华文新魏" pitchFamily="2" charset="-122"/>
                <a:ea typeface="华文新魏" pitchFamily="2" charset="-122"/>
              </a:rPr>
              <a:t>（</a:t>
            </a:r>
            <a:r>
              <a:rPr lang="en-US" altLang="zh-CN" dirty="0" smtClean="0">
                <a:latin typeface="华文新魏" pitchFamily="2" charset="-122"/>
                <a:ea typeface="华文新魏" pitchFamily="2" charset="-122"/>
              </a:rPr>
              <a:t>reversible process</a:t>
            </a:r>
            <a:r>
              <a:rPr lang="zh-CN" altLang="en-US" dirty="0" smtClean="0">
                <a:latin typeface="华文新魏" pitchFamily="2" charset="-122"/>
                <a:ea typeface="华文新魏" pitchFamily="2" charset="-122"/>
              </a:rPr>
              <a:t>） ：</a:t>
            </a:r>
            <a:r>
              <a:rPr lang="zh-CN" altLang="en-US" sz="2400" dirty="0" smtClean="0"/>
              <a:t>系统从初态出发经历某一过程变到末态。若可以找到一个能使系统和外界都复原的过程（这时系统回到初态，对外界也不产生任何其他影响），则原过程是可逆的。</a:t>
            </a:r>
            <a:endParaRPr lang="en-US" altLang="zh-CN" sz="2400" dirty="0" smtClean="0"/>
          </a:p>
          <a:p>
            <a:endParaRPr lang="en-US" altLang="zh-CN" sz="2400" dirty="0" smtClean="0"/>
          </a:p>
          <a:p>
            <a:r>
              <a:rPr lang="zh-CN" altLang="en-US" dirty="0" smtClean="0">
                <a:solidFill>
                  <a:schemeClr val="bg2">
                    <a:lumMod val="25000"/>
                  </a:schemeClr>
                </a:solidFill>
                <a:latin typeface="华文新魏" pitchFamily="2" charset="-122"/>
                <a:ea typeface="华文新魏" pitchFamily="2" charset="-122"/>
              </a:rPr>
              <a:t>不可逆过程</a:t>
            </a:r>
            <a:r>
              <a:rPr lang="zh-CN" altLang="en-US" dirty="0" smtClean="0">
                <a:latin typeface="华文新魏" pitchFamily="2" charset="-122"/>
                <a:ea typeface="华文新魏" pitchFamily="2" charset="-122"/>
              </a:rPr>
              <a:t>：</a:t>
            </a:r>
            <a:r>
              <a:rPr lang="zh-CN" altLang="en-US" sz="2400" dirty="0" smtClean="0"/>
              <a:t>该过程不能反转，系统和环境不能同时复原。</a:t>
            </a:r>
            <a:endParaRPr lang="zh-CN" altLang="en-US" sz="2400" dirty="0"/>
          </a:p>
        </p:txBody>
      </p:sp>
    </p:spTree>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285728"/>
            <a:ext cx="8643998" cy="6286544"/>
          </a:xfrm>
        </p:spPr>
        <p:txBody>
          <a:bodyPr>
            <a:normAutofit/>
          </a:bodyPr>
          <a:lstStyle/>
          <a:p>
            <a:r>
              <a:rPr lang="zh-CN" altLang="en-US" dirty="0" smtClean="0">
                <a:solidFill>
                  <a:schemeClr val="bg2">
                    <a:lumMod val="25000"/>
                  </a:schemeClr>
                </a:solidFill>
              </a:rPr>
              <a:t>自然科学的悖论：</a:t>
            </a:r>
            <a:endParaRPr lang="en-US" altLang="zh-CN" dirty="0" smtClean="0">
              <a:solidFill>
                <a:schemeClr val="bg2">
                  <a:lumMod val="25000"/>
                </a:schemeClr>
              </a:solidFill>
            </a:endParaRPr>
          </a:p>
          <a:p>
            <a:endParaRPr lang="en-US" altLang="zh-CN" dirty="0" smtClean="0">
              <a:solidFill>
                <a:schemeClr val="bg2">
                  <a:lumMod val="25000"/>
                </a:schemeClr>
              </a:solidFill>
            </a:endParaRPr>
          </a:p>
          <a:p>
            <a:r>
              <a:rPr lang="zh-CN" altLang="en-US" dirty="0" smtClean="0">
                <a:solidFill>
                  <a:schemeClr val="bg2">
                    <a:lumMod val="25000"/>
                  </a:schemeClr>
                </a:solidFill>
              </a:rPr>
              <a:t>力学及电磁学</a:t>
            </a:r>
            <a:r>
              <a:rPr lang="zh-CN" altLang="en-US" sz="2400" dirty="0" smtClean="0"/>
              <a:t>中所接触到的所有不与热相联系的过程都是可逆的。但是任何现象只要与热相联系，则其自发发生的任一过程必然是不可逆的。 </a:t>
            </a:r>
            <a:endParaRPr lang="en-US" altLang="zh-CN" sz="2400" dirty="0" smtClean="0"/>
          </a:p>
          <a:p>
            <a:endParaRPr lang="en-US" altLang="zh-CN" dirty="0" smtClean="0"/>
          </a:p>
          <a:p>
            <a:r>
              <a:rPr lang="zh-CN" altLang="en-US" dirty="0" smtClean="0">
                <a:solidFill>
                  <a:schemeClr val="bg2">
                    <a:lumMod val="25000"/>
                  </a:schemeClr>
                </a:solidFill>
              </a:rPr>
              <a:t>热力学</a:t>
            </a:r>
            <a:r>
              <a:rPr lang="zh-CN" altLang="en-US" sz="2400" dirty="0" smtClean="0"/>
              <a:t>提出的结论是热力学系统的过程都是不可逆的，而且是不可逆转的趋向于熵增。</a:t>
            </a:r>
            <a:endParaRPr lang="en-US" altLang="zh-CN" sz="2400" dirty="0" smtClean="0"/>
          </a:p>
          <a:p>
            <a:endParaRPr lang="en-US" altLang="zh-CN" dirty="0" smtClean="0"/>
          </a:p>
          <a:p>
            <a:r>
              <a:rPr lang="zh-CN" altLang="en-US" dirty="0" smtClean="0">
                <a:solidFill>
                  <a:schemeClr val="bg2">
                    <a:lumMod val="25000"/>
                  </a:schemeClr>
                </a:solidFill>
              </a:rPr>
              <a:t>生物进化论</a:t>
            </a:r>
            <a:r>
              <a:rPr lang="zh-CN" altLang="en-US" sz="2400" dirty="0" smtClean="0"/>
              <a:t>对于生命现象的认识给我们另一个结论，生物系统的变化过程是一个不可逆转的进化过程。</a:t>
            </a:r>
          </a:p>
          <a:p>
            <a:endParaRPr lang="zh-CN" altLang="en-US" dirty="0"/>
          </a:p>
        </p:txBody>
      </p:sp>
    </p:spTree>
  </p:cSld>
  <p:clrMapOvr>
    <a:masterClrMapping/>
  </p:clrMapOvr>
  <p:transition spd="med">
    <p:random/>
    <p:sndAc>
      <p:stSnd>
        <p:snd r:embed="rId2" name="laser.wav"/>
      </p:st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14290"/>
            <a:ext cx="8229600" cy="6357982"/>
          </a:xfrm>
        </p:spPr>
        <p:txBody>
          <a:bodyPr/>
          <a:lstStyle/>
          <a:p>
            <a:endParaRPr lang="en-US" altLang="zh-CN" sz="2400" dirty="0" smtClean="0">
              <a:solidFill>
                <a:schemeClr val="tx2"/>
              </a:solidFill>
              <a:latin typeface="华文行楷" pitchFamily="2" charset="-122"/>
              <a:ea typeface="华文行楷" pitchFamily="2" charset="-122"/>
            </a:endParaRPr>
          </a:p>
          <a:p>
            <a:r>
              <a:rPr lang="zh-CN" altLang="en-US" sz="3600" dirty="0" smtClean="0">
                <a:solidFill>
                  <a:schemeClr val="tx2"/>
                </a:solidFill>
                <a:latin typeface="华文行楷" pitchFamily="2" charset="-122"/>
                <a:ea typeface="华文行楷" pitchFamily="2" charset="-122"/>
              </a:rPr>
              <a:t>自然界究竟是可逆的还是不可逆的？</a:t>
            </a:r>
            <a:endParaRPr lang="en-US" altLang="zh-CN" sz="3600" dirty="0" smtClean="0">
              <a:solidFill>
                <a:schemeClr val="tx2"/>
              </a:solidFill>
              <a:latin typeface="华文行楷" pitchFamily="2" charset="-122"/>
              <a:ea typeface="华文行楷" pitchFamily="2" charset="-122"/>
            </a:endParaRPr>
          </a:p>
          <a:p>
            <a:endParaRPr lang="en-US" altLang="zh-CN" sz="2800" dirty="0" smtClean="0"/>
          </a:p>
          <a:p>
            <a:r>
              <a:rPr lang="zh-CN" altLang="en-US" sz="2400" dirty="0" smtClean="0"/>
              <a:t>在</a:t>
            </a:r>
            <a:r>
              <a:rPr lang="zh-CN" altLang="en-US" sz="2400" dirty="0" smtClean="0">
                <a:solidFill>
                  <a:schemeClr val="bg2">
                    <a:lumMod val="25000"/>
                  </a:schemeClr>
                </a:solidFill>
              </a:rPr>
              <a:t>不可逆</a:t>
            </a:r>
            <a:r>
              <a:rPr lang="zh-CN" altLang="en-US" sz="2400" dirty="0" smtClean="0"/>
              <a:t>现象中时间的方向是确定的。因为时间不能倒过来变化，所以这类现象的逆过程不可能出现。</a:t>
            </a:r>
            <a:endParaRPr lang="en-US" altLang="zh-CN" sz="2400" dirty="0" smtClean="0"/>
          </a:p>
          <a:p>
            <a:endParaRPr lang="en-US" altLang="zh-CN" sz="2400" dirty="0" smtClean="0"/>
          </a:p>
          <a:p>
            <a:r>
              <a:rPr lang="zh-CN" altLang="en-US" sz="2400" dirty="0" smtClean="0">
                <a:solidFill>
                  <a:schemeClr val="bg2">
                    <a:lumMod val="25000"/>
                  </a:schemeClr>
                </a:solidFill>
              </a:rPr>
              <a:t>一切生命过程都是不可逆的</a:t>
            </a:r>
            <a:r>
              <a:rPr lang="zh-CN" altLang="en-US" sz="2400" dirty="0" smtClean="0"/>
              <a:t>。在非生命的过程中也有一大类问题是不可逆的。</a:t>
            </a:r>
            <a:endParaRPr lang="en-US" altLang="zh-CN" sz="2400" dirty="0" smtClean="0"/>
          </a:p>
          <a:p>
            <a:endParaRPr lang="en-US" altLang="zh-CN" sz="2400" dirty="0" smtClean="0"/>
          </a:p>
          <a:p>
            <a:r>
              <a:rPr lang="zh-CN" altLang="en-US" sz="2400" dirty="0" smtClean="0"/>
              <a:t>这些可逆、不可逆的问题正是热学要研究的。</a:t>
            </a:r>
            <a:endParaRPr lang="en-US" altLang="zh-CN" sz="2400" dirty="0" smtClean="0"/>
          </a:p>
          <a:p>
            <a:endParaRPr lang="en-US" altLang="zh-CN" sz="2400" dirty="0" smtClean="0"/>
          </a:p>
          <a:p>
            <a:r>
              <a:rPr lang="zh-CN" altLang="en-US" sz="2400" dirty="0" smtClean="0"/>
              <a:t>只有无耗散的准静态过程才是可逆过程。两个条件只要有一条不满足，就不可能是可逆过程。</a:t>
            </a:r>
          </a:p>
          <a:p>
            <a:endParaRPr lang="zh-CN" altLang="en-US" dirty="0"/>
          </a:p>
        </p:txBody>
      </p:sp>
    </p:spTree>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cstate="print"/>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ln>
            <a:solidFill>
              <a:schemeClr val="tx2"/>
            </a:solidFill>
          </a:ln>
        </p:spPr>
        <p:txBody>
          <a:bodyPr/>
          <a:lstStyle/>
          <a:p>
            <a:r>
              <a:rPr lang="zh-CN" altLang="en-US" dirty="0" smtClean="0"/>
              <a:t>第一节  自然界演化的科学图景</a:t>
            </a:r>
            <a:endParaRPr lang="zh-CN" altLang="en-US" dirty="0"/>
          </a:p>
        </p:txBody>
      </p:sp>
      <p:sp>
        <p:nvSpPr>
          <p:cNvPr id="3" name="内容占位符 2"/>
          <p:cNvSpPr>
            <a:spLocks noGrp="1"/>
          </p:cNvSpPr>
          <p:nvPr>
            <p:ph idx="1"/>
          </p:nvPr>
        </p:nvSpPr>
        <p:spPr>
          <a:xfrm>
            <a:off x="457200" y="1857364"/>
            <a:ext cx="8229600" cy="4467236"/>
          </a:xfrm>
          <a:ln>
            <a:solidFill>
              <a:schemeClr val="bg2"/>
            </a:solidFill>
          </a:ln>
        </p:spPr>
        <p:txBody>
          <a:bodyPr/>
          <a:lstStyle/>
          <a:p>
            <a:pPr>
              <a:buFont typeface="Arial" pitchFamily="34" charset="0"/>
              <a:buChar char="•"/>
            </a:pPr>
            <a:r>
              <a:rPr lang="zh-CN" altLang="en-US" sz="4000" dirty="0" smtClean="0"/>
              <a:t>一、自然界的</a:t>
            </a:r>
            <a:r>
              <a:rPr lang="zh-CN" alt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历史</a:t>
            </a:r>
            <a:endParaRPr lang="en-US" altLang="zh-CN" sz="4000" dirty="0" smtClean="0"/>
          </a:p>
          <a:p>
            <a:pPr>
              <a:buFont typeface="Arial" pitchFamily="34" charset="0"/>
              <a:buChar char="•"/>
            </a:pPr>
            <a:endParaRPr lang="en-US" altLang="zh-CN" dirty="0" smtClean="0"/>
          </a:p>
          <a:p>
            <a:pPr>
              <a:buFont typeface="Arial" pitchFamily="34" charset="0"/>
              <a:buChar char="•"/>
            </a:pPr>
            <a:r>
              <a:rPr lang="zh-CN" altLang="en-US" dirty="0" smtClean="0"/>
              <a:t>从</a:t>
            </a:r>
            <a:r>
              <a:rPr lang="zh-CN" altLang="en-US" dirty="0" smtClean="0">
                <a:solidFill>
                  <a:schemeClr val="accent1"/>
                </a:solidFill>
              </a:rPr>
              <a:t>时间</a:t>
            </a:r>
            <a:r>
              <a:rPr lang="zh-CN" altLang="en-US" dirty="0" smtClean="0"/>
              <a:t>的维度看自然              自然的</a:t>
            </a:r>
            <a:r>
              <a:rPr lang="zh-CN" alt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历史</a:t>
            </a:r>
            <a:endParaRPr lang="en-US" altLang="zh-CN" dirty="0" smtClean="0"/>
          </a:p>
          <a:p>
            <a:pPr>
              <a:buFont typeface="Arial" pitchFamily="34" charset="0"/>
              <a:buChar char="•"/>
            </a:pPr>
            <a:r>
              <a:rPr lang="zh-CN" altLang="en-US" dirty="0" smtClean="0"/>
              <a:t>从</a:t>
            </a:r>
            <a:r>
              <a:rPr lang="zh-CN" altLang="en-US" dirty="0" smtClean="0">
                <a:solidFill>
                  <a:schemeClr val="accent1"/>
                </a:solidFill>
              </a:rPr>
              <a:t>时间</a:t>
            </a:r>
            <a:r>
              <a:rPr lang="zh-CN" altLang="en-US" dirty="0" smtClean="0"/>
              <a:t>的维度看社会               人类的</a:t>
            </a:r>
            <a:r>
              <a:rPr lang="zh-CN" alt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历史</a:t>
            </a:r>
            <a:endParaRPr lang="en-US" altLang="zh-CN"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buFont typeface="Arial" pitchFamily="34" charset="0"/>
              <a:buChar char="•"/>
            </a:pPr>
            <a:endParaRPr lang="en-US" altLang="zh-CN" dirty="0" smtClean="0"/>
          </a:p>
          <a:p>
            <a:pPr>
              <a:buFont typeface="Arial" pitchFamily="34" charset="0"/>
              <a:buChar char="•"/>
            </a:pPr>
            <a:r>
              <a:rPr lang="zh-CN" alt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历史</a:t>
            </a:r>
            <a:r>
              <a:rPr lang="zh-CN" altLang="en-US" dirty="0" smtClean="0"/>
              <a:t>的两重意义</a:t>
            </a:r>
            <a:endParaRPr lang="en-US" altLang="zh-CN" dirty="0" smtClean="0"/>
          </a:p>
          <a:p>
            <a:pPr>
              <a:buFont typeface="Arial" pitchFamily="34" charset="0"/>
              <a:buChar char="•"/>
            </a:pPr>
            <a:r>
              <a:rPr lang="zh-CN" altLang="en-US" dirty="0" smtClean="0"/>
              <a:t>两个不同的</a:t>
            </a:r>
            <a:r>
              <a:rPr lang="zh-CN" alt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历史</a:t>
            </a:r>
            <a:r>
              <a:rPr lang="zh-CN" altLang="en-US" dirty="0" smtClean="0"/>
              <a:t>概念</a:t>
            </a:r>
            <a:endParaRPr lang="zh-CN" altLang="en-US" dirty="0"/>
          </a:p>
        </p:txBody>
      </p:sp>
      <p:sp>
        <p:nvSpPr>
          <p:cNvPr id="6" name="右箭头 5"/>
          <p:cNvSpPr/>
          <p:nvPr/>
        </p:nvSpPr>
        <p:spPr>
          <a:xfrm>
            <a:off x="4714876" y="3357562"/>
            <a:ext cx="1071570"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右箭头 6"/>
          <p:cNvSpPr/>
          <p:nvPr/>
        </p:nvSpPr>
        <p:spPr>
          <a:xfrm>
            <a:off x="4714876" y="3929066"/>
            <a:ext cx="1071570" cy="214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214290"/>
            <a:ext cx="8229600" cy="6357982"/>
          </a:xfrm>
        </p:spPr>
        <p:txBody>
          <a:bodyPr/>
          <a:lstStyle/>
          <a:p>
            <a:r>
              <a:rPr lang="zh-CN" altLang="en-US" sz="3600" dirty="0" smtClean="0">
                <a:solidFill>
                  <a:schemeClr val="tx2"/>
                </a:solidFill>
              </a:rPr>
              <a:t>二、自然界的演化 </a:t>
            </a:r>
            <a:r>
              <a:rPr lang="en-US" altLang="zh-CN" sz="3600" dirty="0" smtClean="0">
                <a:solidFill>
                  <a:schemeClr val="tx2"/>
                </a:solidFill>
              </a:rPr>
              <a:t>= </a:t>
            </a:r>
            <a:r>
              <a:rPr lang="zh-CN" altLang="en-US" sz="3600" dirty="0" smtClean="0">
                <a:solidFill>
                  <a:schemeClr val="tx2"/>
                </a:solidFill>
              </a:rPr>
              <a:t>进化？</a:t>
            </a:r>
            <a:endParaRPr lang="en-US" altLang="zh-CN" sz="3600" dirty="0" smtClean="0">
              <a:solidFill>
                <a:schemeClr val="tx2"/>
              </a:solidFill>
            </a:endParaRPr>
          </a:p>
          <a:p>
            <a:endParaRPr lang="en-US" altLang="zh-CN" dirty="0" smtClean="0"/>
          </a:p>
          <a:p>
            <a:r>
              <a:rPr lang="zh-CN" altLang="en-US" sz="2400" dirty="0" smtClean="0"/>
              <a:t>自然界不断在演化，如何描述这种演化呢？</a:t>
            </a:r>
            <a:endParaRPr lang="en-US" altLang="zh-CN" sz="2400" dirty="0" smtClean="0"/>
          </a:p>
          <a:p>
            <a:endParaRPr lang="en-US" altLang="zh-CN" sz="2400" dirty="0" smtClean="0"/>
          </a:p>
          <a:p>
            <a:r>
              <a:rPr lang="zh-CN" altLang="en-US" sz="2400" dirty="0" smtClean="0"/>
              <a:t>既然可以建立一种关于自然的系统层次的观念，考察自然的演化就可以从系统变化的角度。</a:t>
            </a:r>
            <a:endParaRPr lang="en-US" altLang="zh-CN" sz="2400" dirty="0" smtClean="0"/>
          </a:p>
          <a:p>
            <a:endParaRPr lang="en-US" altLang="zh-CN" sz="2400" dirty="0" smtClean="0"/>
          </a:p>
          <a:p>
            <a:r>
              <a:rPr lang="zh-CN" altLang="en-US" sz="2400" dirty="0" smtClean="0"/>
              <a:t>系统概念中的核心在于系统的结构也就是系统内部的相互作用和相互关系，比较结构的变化就可以发现自然的变化。</a:t>
            </a:r>
            <a:endParaRPr lang="en-US" altLang="zh-CN" sz="2400" dirty="0" smtClean="0"/>
          </a:p>
          <a:p>
            <a:endParaRPr lang="en-US" altLang="zh-CN" sz="2400" dirty="0" smtClean="0"/>
          </a:p>
          <a:p>
            <a:r>
              <a:rPr lang="zh-CN" altLang="en-US" sz="2400" dirty="0" smtClean="0"/>
              <a:t>在古希腊理性思维中，宇宙</a:t>
            </a:r>
            <a:r>
              <a:rPr lang="en-US" altLang="zh-CN" sz="2400" dirty="0" smtClean="0"/>
              <a:t>cosmos </a:t>
            </a:r>
            <a:r>
              <a:rPr lang="zh-CN" altLang="en-US" sz="2400" dirty="0" smtClean="0"/>
              <a:t>充满着秩序（</a:t>
            </a:r>
            <a:r>
              <a:rPr lang="en-US" altLang="zh-CN" sz="2400" dirty="0" smtClean="0"/>
              <a:t>order</a:t>
            </a:r>
            <a:r>
              <a:rPr lang="zh-CN" altLang="en-US" sz="2400" dirty="0" smtClean="0"/>
              <a:t>）。</a:t>
            </a:r>
            <a:endParaRPr lang="en-US" altLang="zh-CN" sz="2400" dirty="0" smtClean="0"/>
          </a:p>
          <a:p>
            <a:pPr>
              <a:buNone/>
            </a:pPr>
            <a:r>
              <a:rPr lang="zh-CN" altLang="en-US" sz="2400" dirty="0" smtClean="0"/>
              <a:t>秩序是一个非常重要的概念。</a:t>
            </a:r>
            <a:endParaRPr lang="zh-CN" altLang="en-US" dirty="0"/>
          </a:p>
        </p:txBody>
      </p:sp>
    </p:spTree>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214290"/>
            <a:ext cx="8572560" cy="6429420"/>
          </a:xfrm>
        </p:spPr>
        <p:txBody>
          <a:bodyPr/>
          <a:lstStyle/>
          <a:p>
            <a:r>
              <a:rPr lang="zh-CN" altLang="en-US" sz="2800" dirty="0" smtClean="0">
                <a:solidFill>
                  <a:schemeClr val="tx2"/>
                </a:solidFill>
              </a:rPr>
              <a:t>从系统角度认识自然重心在于结构分析，序的概念被引入。</a:t>
            </a:r>
            <a:endParaRPr lang="en-US" altLang="zh-CN" sz="2800" dirty="0" smtClean="0">
              <a:solidFill>
                <a:schemeClr val="tx2"/>
              </a:solidFill>
            </a:endParaRPr>
          </a:p>
          <a:p>
            <a:r>
              <a:rPr lang="zh-CN" altLang="en-US" sz="2800" dirty="0" smtClean="0">
                <a:solidFill>
                  <a:schemeClr val="tx2"/>
                </a:solidFill>
              </a:rPr>
              <a:t>序是指时空结构的规则性。有序和无序</a:t>
            </a:r>
            <a:r>
              <a:rPr lang="zh-CN" altLang="en-US" sz="2800" dirty="0" smtClean="0"/>
              <a:t>可以用来描述系统的状态，通过比较认识自然系统的演化。</a:t>
            </a:r>
            <a:endParaRPr lang="en-US" altLang="zh-CN" sz="2800" dirty="0" smtClean="0"/>
          </a:p>
          <a:p>
            <a:r>
              <a:rPr lang="zh-CN" altLang="en-US" sz="2800" dirty="0" smtClean="0"/>
              <a:t>有序和无序是一组范畴，他们的关系是辩证的。</a:t>
            </a:r>
            <a:endParaRPr lang="en-US" altLang="zh-CN" sz="2800" dirty="0" smtClean="0"/>
          </a:p>
          <a:p>
            <a:endParaRPr lang="en-US" altLang="zh-CN" sz="2800" dirty="0" smtClean="0"/>
          </a:p>
          <a:p>
            <a:endParaRPr lang="en-US" altLang="zh-CN" sz="2800" dirty="0" smtClean="0"/>
          </a:p>
          <a:p>
            <a:endParaRPr lang="en-US" altLang="zh-CN" dirty="0" smtClean="0"/>
          </a:p>
          <a:p>
            <a:endParaRPr lang="zh-CN" altLang="en-US" dirty="0"/>
          </a:p>
        </p:txBody>
      </p:sp>
      <p:graphicFrame>
        <p:nvGraphicFramePr>
          <p:cNvPr id="7" name="图示 6"/>
          <p:cNvGraphicFramePr/>
          <p:nvPr/>
        </p:nvGraphicFramePr>
        <p:xfrm>
          <a:off x="1428728" y="2857496"/>
          <a:ext cx="6000792" cy="357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2844" y="142852"/>
            <a:ext cx="8858312" cy="6572296"/>
          </a:xfrm>
        </p:spPr>
        <p:txBody>
          <a:bodyPr/>
          <a:lstStyle/>
          <a:p>
            <a:r>
              <a:rPr lang="zh-CN" altLang="en-US" dirty="0" smtClean="0"/>
              <a:t>对称与破缺 </a:t>
            </a:r>
            <a:r>
              <a:rPr lang="en-US" altLang="zh-CN" dirty="0" smtClean="0"/>
              <a:t>—— </a:t>
            </a:r>
            <a:r>
              <a:rPr lang="zh-CN" altLang="en-US" dirty="0" smtClean="0"/>
              <a:t>无序与有序</a:t>
            </a:r>
            <a:endParaRPr lang="en-US" altLang="zh-CN" dirty="0" smtClean="0"/>
          </a:p>
          <a:p>
            <a:r>
              <a:rPr lang="zh-CN" altLang="en-US" dirty="0" smtClean="0"/>
              <a:t>空间对称与时间对称</a:t>
            </a:r>
            <a:endParaRPr lang="en-US" altLang="zh-CN" dirty="0" smtClean="0"/>
          </a:p>
          <a:p>
            <a:endParaRPr lang="en-US" altLang="zh-CN" dirty="0" smtClean="0"/>
          </a:p>
          <a:p>
            <a:r>
              <a:rPr lang="zh-CN" altLang="en-US" dirty="0" smtClean="0"/>
              <a:t>信息</a:t>
            </a:r>
            <a:r>
              <a:rPr lang="en-US" altLang="zh-CN" dirty="0" smtClean="0"/>
              <a:t>——</a:t>
            </a:r>
            <a:r>
              <a:rPr lang="zh-CN" altLang="en-US" dirty="0" smtClean="0"/>
              <a:t>是系统的组织程度、有序程度</a:t>
            </a:r>
            <a:endParaRPr lang="en-US" altLang="zh-CN" dirty="0" smtClean="0"/>
          </a:p>
          <a:p>
            <a:endParaRPr lang="en-US" altLang="zh-CN" dirty="0" smtClean="0"/>
          </a:p>
          <a:p>
            <a:r>
              <a:rPr lang="zh-CN" altLang="en-US" dirty="0" smtClean="0"/>
              <a:t>熵与熵增原理</a:t>
            </a:r>
            <a:endParaRPr lang="en-US" altLang="zh-CN" dirty="0" smtClean="0"/>
          </a:p>
          <a:p>
            <a:r>
              <a:rPr lang="zh-CN" altLang="en-US" dirty="0" smtClean="0"/>
              <a:t>熵描述了微观粒子运动的无序程度</a:t>
            </a:r>
            <a:endParaRPr lang="en-US" altLang="zh-CN" dirty="0" smtClean="0"/>
          </a:p>
          <a:p>
            <a:r>
              <a:rPr lang="zh-CN" altLang="en-US" dirty="0" smtClean="0"/>
              <a:t>热寂说</a:t>
            </a:r>
            <a:endParaRPr lang="en-US" altLang="zh-CN" dirty="0" smtClean="0"/>
          </a:p>
          <a:p>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214290"/>
            <a:ext cx="8786874" cy="6500858"/>
          </a:xfrm>
        </p:spPr>
        <p:txBody>
          <a:bodyPr/>
          <a:lstStyle/>
          <a:p>
            <a:r>
              <a:rPr lang="zh-CN" altLang="en-US" dirty="0" smtClean="0"/>
              <a:t>自组织和他组织</a:t>
            </a:r>
            <a:endParaRPr lang="en-US" altLang="zh-CN" dirty="0" smtClean="0"/>
          </a:p>
          <a:p>
            <a:r>
              <a:rPr lang="zh-CN" altLang="en-US" sz="2400" dirty="0" smtClean="0"/>
              <a:t>自组织是指一个系统的要素按彼此的相干性、协同性或某种默契，而不是按外界的干预或指令而形成特定结构和功能的过程。</a:t>
            </a:r>
            <a:endParaRPr lang="en-US" altLang="zh-CN" sz="2400" dirty="0" smtClean="0"/>
          </a:p>
          <a:p>
            <a:endParaRPr lang="en-US" altLang="zh-CN" dirty="0" smtClean="0"/>
          </a:p>
          <a:p>
            <a:r>
              <a:rPr lang="zh-CN" altLang="en-US" dirty="0" smtClean="0"/>
              <a:t>哈肯的描述：</a:t>
            </a:r>
            <a:endParaRPr lang="en-US" altLang="zh-CN" dirty="0" smtClean="0"/>
          </a:p>
          <a:p>
            <a:r>
              <a:rPr lang="zh-CN" altLang="en-US" sz="2400" dirty="0" smtClean="0"/>
              <a:t>如果一群工人由另一个工人即所谓的工头发号施令，那么我们就得到一种用于生产某种产品的组织行为，而这种行为绝不是自组织。自组织意味着没有工头的外部命令，但工人通过某种相互了解而互相配合，每个人根据“役使”他们行为的集体概念而工作。 </a:t>
            </a:r>
            <a:endParaRPr lang="zh-CN" altLang="en-US"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214290"/>
            <a:ext cx="8786874" cy="6500858"/>
          </a:xfrm>
        </p:spPr>
        <p:txBody>
          <a:bodyPr/>
          <a:lstStyle/>
          <a:p>
            <a:r>
              <a:rPr lang="zh-CN" altLang="en-US" dirty="0" smtClean="0">
                <a:latin typeface="华文新魏" pitchFamily="2" charset="-122"/>
                <a:ea typeface="华文新魏" pitchFamily="2" charset="-122"/>
              </a:rPr>
              <a:t>自组织范例</a:t>
            </a:r>
            <a:endParaRPr lang="en-US" altLang="zh-CN" dirty="0" smtClean="0">
              <a:latin typeface="华文新魏" pitchFamily="2" charset="-122"/>
              <a:ea typeface="华文新魏" pitchFamily="2" charset="-122"/>
            </a:endParaRPr>
          </a:p>
          <a:p>
            <a:endParaRPr lang="en-US" altLang="zh-CN" sz="2400" dirty="0" smtClean="0"/>
          </a:p>
          <a:p>
            <a:r>
              <a:rPr lang="en-US" altLang="zh-CN" sz="2400" dirty="0" smtClean="0"/>
              <a:t>1.</a:t>
            </a:r>
            <a:r>
              <a:rPr lang="zh-CN" altLang="en-US" sz="2400" dirty="0" smtClean="0"/>
              <a:t>贝纳德花纹</a:t>
            </a:r>
            <a:endParaRPr lang="en-US" altLang="zh-CN" sz="2400" dirty="0" smtClean="0"/>
          </a:p>
          <a:p>
            <a:endParaRPr lang="zh-CN" altLang="en-US" sz="2400" dirty="0"/>
          </a:p>
        </p:txBody>
      </p:sp>
      <p:pic>
        <p:nvPicPr>
          <p:cNvPr id="4" name="图片 3" descr="BenardConvection.gif"/>
          <p:cNvPicPr>
            <a:picLocks noChangeAspect="1"/>
          </p:cNvPicPr>
          <p:nvPr/>
        </p:nvPicPr>
        <p:blipFill>
          <a:blip r:embed="rId2" cstate="print"/>
          <a:stretch>
            <a:fillRect/>
          </a:stretch>
        </p:blipFill>
        <p:spPr>
          <a:xfrm>
            <a:off x="3000364" y="1571612"/>
            <a:ext cx="4987671" cy="457203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14000"/>
            <a:lum/>
          </a:blip>
          <a:srcRect/>
          <a:stretch>
            <a:fillRect l="-2000" r="-2000"/>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214290"/>
            <a:ext cx="8715436" cy="6429420"/>
          </a:xfrm>
        </p:spPr>
        <p:txBody>
          <a:bodyPr>
            <a:normAutofit/>
          </a:bodyPr>
          <a:lstStyle/>
          <a:p>
            <a:endParaRPr lang="en-US" altLang="zh-CN" sz="2400" dirty="0" smtClean="0"/>
          </a:p>
          <a:p>
            <a:endParaRPr lang="en-US" altLang="zh-CN" sz="2400" dirty="0" smtClean="0"/>
          </a:p>
          <a:p>
            <a:r>
              <a:rPr lang="en-US" altLang="zh-CN" sz="2400" dirty="0" smtClean="0"/>
              <a:t>2.</a:t>
            </a:r>
            <a:r>
              <a:rPr lang="zh-CN" altLang="en-US" sz="2400" dirty="0" smtClean="0"/>
              <a:t>激光器</a:t>
            </a:r>
            <a:endParaRPr lang="en-US" altLang="zh-CN" sz="2400" dirty="0" smtClean="0"/>
          </a:p>
          <a:p>
            <a:endParaRPr lang="zh-CN" altLang="en-US" sz="2400" dirty="0"/>
          </a:p>
        </p:txBody>
      </p:sp>
      <p:pic>
        <p:nvPicPr>
          <p:cNvPr id="4" name="图片 3" descr="激光.jpg"/>
          <p:cNvPicPr>
            <a:picLocks noChangeAspect="1"/>
          </p:cNvPicPr>
          <p:nvPr/>
        </p:nvPicPr>
        <p:blipFill>
          <a:blip r:embed="rId3" cstate="print"/>
          <a:stretch>
            <a:fillRect/>
          </a:stretch>
        </p:blipFill>
        <p:spPr>
          <a:xfrm>
            <a:off x="4283968" y="2852936"/>
            <a:ext cx="4500562" cy="33754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图片 5" descr="Single-Blue-Laser-Light.jpg"/>
          <p:cNvPicPr>
            <a:picLocks noChangeAspect="1"/>
          </p:cNvPicPr>
          <p:nvPr/>
        </p:nvPicPr>
        <p:blipFill>
          <a:blip r:embed="rId4" cstate="print"/>
          <a:stretch>
            <a:fillRect/>
          </a:stretch>
        </p:blipFill>
        <p:spPr>
          <a:xfrm>
            <a:off x="120800" y="2852936"/>
            <a:ext cx="3468452" cy="23768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2844" y="142852"/>
            <a:ext cx="8858312" cy="6572296"/>
          </a:xfrm>
        </p:spPr>
        <p:txBody>
          <a:bodyPr>
            <a:normAutofit/>
          </a:bodyPr>
          <a:lstStyle/>
          <a:p>
            <a:r>
              <a:rPr lang="en-US" altLang="zh-CN" sz="2400" dirty="0" smtClean="0"/>
              <a:t>3.B-Z</a:t>
            </a:r>
            <a:r>
              <a:rPr lang="zh-CN" altLang="en-US" sz="2400" dirty="0" smtClean="0"/>
              <a:t>反应</a:t>
            </a:r>
            <a:endParaRPr lang="en-US" altLang="zh-CN" sz="2400" dirty="0" smtClean="0"/>
          </a:p>
          <a:p>
            <a:r>
              <a:rPr lang="zh-CN" altLang="en-US" sz="2400" dirty="0" smtClean="0"/>
              <a:t>是在化学实验中体现时空有序的自组织现象的一个突出例子</a:t>
            </a:r>
            <a:r>
              <a:rPr lang="en-US" altLang="zh-CN" sz="2400" dirty="0" smtClean="0"/>
              <a:t>,</a:t>
            </a:r>
            <a:r>
              <a:rPr lang="zh-CN" altLang="en-US" sz="2400" dirty="0" smtClean="0"/>
              <a:t>是苏联化学家别洛索夫</a:t>
            </a:r>
            <a:r>
              <a:rPr lang="en-US" altLang="zh-CN" sz="2400" dirty="0" smtClean="0"/>
              <a:t>(</a:t>
            </a:r>
            <a:r>
              <a:rPr lang="en-US" altLang="zh-CN" sz="2400" dirty="0" err="1" smtClean="0"/>
              <a:t>Belousov</a:t>
            </a:r>
            <a:r>
              <a:rPr lang="en-US" altLang="zh-CN" sz="2400" dirty="0" smtClean="0"/>
              <a:t>)</a:t>
            </a:r>
            <a:r>
              <a:rPr lang="zh-CN" altLang="en-US" sz="2400" dirty="0" smtClean="0"/>
              <a:t>和扎包廷斯基</a:t>
            </a:r>
            <a:r>
              <a:rPr lang="en-US" altLang="zh-CN" sz="2400" dirty="0" smtClean="0"/>
              <a:t>(</a:t>
            </a:r>
            <a:r>
              <a:rPr lang="en-US" altLang="zh-CN" sz="2400" dirty="0" err="1" smtClean="0"/>
              <a:t>Zhabotinsky</a:t>
            </a:r>
            <a:r>
              <a:rPr lang="en-US" altLang="zh-CN" sz="2400" dirty="0" smtClean="0"/>
              <a:t>)</a:t>
            </a:r>
            <a:r>
              <a:rPr lang="zh-CN" altLang="en-US" sz="2400" dirty="0" smtClean="0"/>
              <a:t>发现的</a:t>
            </a:r>
            <a:r>
              <a:rPr lang="en-US" altLang="zh-CN" sz="2400" dirty="0" smtClean="0"/>
              <a:t>:</a:t>
            </a:r>
            <a:r>
              <a:rPr lang="zh-CN" altLang="en-US" sz="2400" dirty="0" smtClean="0"/>
              <a:t>以</a:t>
            </a:r>
            <a:r>
              <a:rPr lang="zh-CN" altLang="en-US" sz="2400" dirty="0"/>
              <a:t>金属铈作催化剂，</a:t>
            </a:r>
            <a:r>
              <a:rPr lang="zh-CN" altLang="en-US" sz="2400" dirty="0">
                <a:hlinkClick r:id="rId2"/>
              </a:rPr>
              <a:t>柠檬酸</a:t>
            </a:r>
            <a:r>
              <a:rPr lang="zh-CN" altLang="en-US" sz="2400" dirty="0"/>
              <a:t>在酸性条件下被</a:t>
            </a:r>
            <a:r>
              <a:rPr lang="zh-CN" altLang="en-US" sz="2400" dirty="0">
                <a:hlinkClick r:id="rId3"/>
              </a:rPr>
              <a:t>溴酸钾</a:t>
            </a:r>
            <a:r>
              <a:rPr lang="zh-CN" altLang="en-US" sz="2400" dirty="0"/>
              <a:t>氧化时可呈现化学振荡现象：溶液在无色和淡黄色两种状态间进行着规则的周期振荡。</a:t>
            </a:r>
          </a:p>
        </p:txBody>
      </p:sp>
      <p:pic>
        <p:nvPicPr>
          <p:cNvPr id="4" name="图片 3" descr="B-Z1.jpg"/>
          <p:cNvPicPr>
            <a:picLocks noChangeAspect="1"/>
          </p:cNvPicPr>
          <p:nvPr/>
        </p:nvPicPr>
        <p:blipFill>
          <a:blip r:embed="rId4" cstate="print"/>
          <a:stretch>
            <a:fillRect/>
          </a:stretch>
        </p:blipFill>
        <p:spPr>
          <a:xfrm>
            <a:off x="1571604" y="2714620"/>
            <a:ext cx="2540000" cy="3632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图片 4" descr="B-Z2.jpg"/>
          <p:cNvPicPr>
            <a:picLocks noChangeAspect="1"/>
          </p:cNvPicPr>
          <p:nvPr/>
        </p:nvPicPr>
        <p:blipFill>
          <a:blip r:embed="rId5" cstate="print"/>
          <a:stretch>
            <a:fillRect/>
          </a:stretch>
        </p:blipFill>
        <p:spPr>
          <a:xfrm>
            <a:off x="4786314" y="3357562"/>
            <a:ext cx="2540000" cy="2514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96908"/>
          </a:xfrm>
        </p:spPr>
        <p:txBody>
          <a:bodyPr>
            <a:normAutofit fontScale="90000"/>
          </a:bodyPr>
          <a:lstStyle/>
          <a:p>
            <a:r>
              <a:rPr lang="en-US" altLang="zh-CN" dirty="0" smtClean="0"/>
              <a:t/>
            </a:r>
            <a:br>
              <a:rPr lang="en-US" altLang="zh-CN" dirty="0" smtClean="0"/>
            </a:br>
            <a:r>
              <a:rPr lang="zh-CN" altLang="en-US" dirty="0" smtClean="0"/>
              <a:t>第三节 自组织演化的机制和条件</a:t>
            </a:r>
            <a:r>
              <a:rPr lang="en-US" altLang="zh-CN" dirty="0" smtClean="0"/>
              <a:t/>
            </a:r>
            <a:br>
              <a:rPr lang="en-US" altLang="zh-CN" dirty="0" smtClean="0"/>
            </a:br>
            <a:endParaRPr lang="zh-CN" altLang="en-US" dirty="0"/>
          </a:p>
        </p:txBody>
      </p:sp>
      <p:sp>
        <p:nvSpPr>
          <p:cNvPr id="3" name="内容占位符 2"/>
          <p:cNvSpPr>
            <a:spLocks noGrp="1"/>
          </p:cNvSpPr>
          <p:nvPr>
            <p:ph idx="1"/>
          </p:nvPr>
        </p:nvSpPr>
        <p:spPr>
          <a:xfrm>
            <a:off x="214282" y="1142984"/>
            <a:ext cx="8786874" cy="5500726"/>
          </a:xfrm>
        </p:spPr>
        <p:txBody>
          <a:bodyPr/>
          <a:lstStyle/>
          <a:p>
            <a:r>
              <a:rPr lang="zh-CN" altLang="en-US" dirty="0" smtClean="0"/>
              <a:t>一、开放是系统进化的先决条件</a:t>
            </a:r>
            <a:endParaRPr lang="en-US" altLang="zh-CN" dirty="0" smtClean="0"/>
          </a:p>
          <a:p>
            <a:r>
              <a:rPr lang="zh-CN" altLang="en-US" dirty="0" smtClean="0"/>
              <a:t>热力学系统被分为：孤立系统、封闭系统和开放系统。</a:t>
            </a:r>
            <a:endParaRPr lang="zh-CN" altLang="en-US" dirty="0"/>
          </a:p>
        </p:txBody>
      </p:sp>
      <p:pic>
        <p:nvPicPr>
          <p:cNvPr id="5" name="图片 4" descr="new_open_mentor_graphic.jpg"/>
          <p:cNvPicPr>
            <a:picLocks noChangeAspect="1"/>
          </p:cNvPicPr>
          <p:nvPr/>
        </p:nvPicPr>
        <p:blipFill>
          <a:blip r:embed="rId2" cstate="print"/>
          <a:stretch>
            <a:fillRect/>
          </a:stretch>
        </p:blipFill>
        <p:spPr>
          <a:xfrm>
            <a:off x="2500298" y="2571744"/>
            <a:ext cx="5325913" cy="397107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142852"/>
            <a:ext cx="8786874" cy="6572296"/>
          </a:xfrm>
        </p:spPr>
        <p:txBody>
          <a:bodyPr vert="eaVert"/>
          <a:lstStyle/>
          <a:p>
            <a:r>
              <a:rPr lang="zh-CN" altLang="en-US" dirty="0" smtClean="0"/>
              <a:t>二、非平衡是有序之源</a:t>
            </a:r>
            <a:endParaRPr lang="en-US" altLang="zh-CN" dirty="0" smtClean="0"/>
          </a:p>
          <a:p>
            <a:r>
              <a:rPr lang="zh-CN" altLang="en-US" sz="2400" dirty="0" smtClean="0"/>
              <a:t>耗散结构理论把系统分为：平衡态、近平衡态和远离平衡态。</a:t>
            </a:r>
            <a:endParaRPr lang="en-US" altLang="zh-CN" sz="2400" dirty="0" smtClean="0"/>
          </a:p>
          <a:p>
            <a:r>
              <a:rPr lang="zh-CN" altLang="en-US" sz="2400" b="1" dirty="0" smtClean="0"/>
              <a:t>耗散结构</a:t>
            </a:r>
            <a:r>
              <a:rPr lang="zh-CN" altLang="en-US" sz="2400" dirty="0" smtClean="0"/>
              <a:t>是指一个远离平衡状态的开放系统，由于不断和外环境交换</a:t>
            </a:r>
            <a:r>
              <a:rPr lang="zh-CN" altLang="en-US" sz="2400" dirty="0" smtClean="0">
                <a:hlinkClick r:id="rId2" action="ppaction://hlinkfile" tooltip="能量"/>
              </a:rPr>
              <a:t>能量</a:t>
            </a:r>
            <a:r>
              <a:rPr lang="zh-CN" altLang="en-US" sz="2400" dirty="0" smtClean="0">
                <a:hlinkClick r:id="rId3" action="ppaction://hlinkfile" tooltip="物质"/>
              </a:rPr>
              <a:t>物质</a:t>
            </a:r>
            <a:r>
              <a:rPr lang="zh-CN" altLang="en-US" sz="2400" dirty="0" smtClean="0"/>
              <a:t>和</a:t>
            </a:r>
            <a:r>
              <a:rPr lang="zh-CN" altLang="en-US" sz="2400" dirty="0" smtClean="0">
                <a:hlinkClick r:id="rId4" action="ppaction://hlinkfile" tooltip="熵"/>
              </a:rPr>
              <a:t>熵</a:t>
            </a:r>
            <a:r>
              <a:rPr lang="zh-CN" altLang="en-US" sz="2400" dirty="0" smtClean="0"/>
              <a:t>而能继续维持平衡的结构。</a:t>
            </a:r>
            <a:endParaRPr lang="en-US" altLang="zh-CN" sz="2400" dirty="0" smtClean="0"/>
          </a:p>
          <a:p>
            <a:endParaRPr lang="en-US" altLang="zh-CN" dirty="0" smtClean="0"/>
          </a:p>
          <a:p>
            <a:endParaRPr lang="zh-CN" altLang="en-US" dirty="0"/>
          </a:p>
        </p:txBody>
      </p:sp>
      <p:pic>
        <p:nvPicPr>
          <p:cNvPr id="5" name="图片 4" descr="耗散结构.jpg"/>
          <p:cNvPicPr>
            <a:picLocks noChangeAspect="1"/>
          </p:cNvPicPr>
          <p:nvPr/>
        </p:nvPicPr>
        <p:blipFill>
          <a:blip r:embed="rId5" cstate="print"/>
          <a:stretch>
            <a:fillRect/>
          </a:stretch>
        </p:blipFill>
        <p:spPr>
          <a:xfrm>
            <a:off x="428596" y="285728"/>
            <a:ext cx="5565857" cy="61436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142852"/>
            <a:ext cx="8786874" cy="6572296"/>
          </a:xfrm>
        </p:spPr>
        <p:txBody>
          <a:bodyPr/>
          <a:lstStyle/>
          <a:p>
            <a:r>
              <a:rPr lang="zh-CN" altLang="en-US" dirty="0" smtClean="0"/>
              <a:t>三、非线性机制是实现自组织的内在根据</a:t>
            </a:r>
            <a:endParaRPr lang="en-US" altLang="zh-CN" dirty="0" smtClean="0"/>
          </a:p>
          <a:p>
            <a:endParaRPr lang="en-US" altLang="zh-CN" dirty="0" smtClean="0"/>
          </a:p>
          <a:p>
            <a:r>
              <a:rPr lang="zh-CN" altLang="en-US" dirty="0" smtClean="0"/>
              <a:t>线性作用和非线性作用</a:t>
            </a:r>
            <a:endParaRPr lang="en-US" altLang="zh-CN" dirty="0" smtClean="0"/>
          </a:p>
          <a:p>
            <a:r>
              <a:rPr lang="zh-CN" altLang="en-US" sz="2400" dirty="0" smtClean="0"/>
              <a:t>线性系统各作用因素互相独立，如果作用于同一对象，遵循叠加原理，整体等于部分之和。非线性相互作用具有相干性，使得叠加失效，整体不等于部分之和。</a:t>
            </a:r>
            <a:endParaRPr lang="en-US" altLang="zh-CN" sz="2400" dirty="0" smtClean="0"/>
          </a:p>
          <a:p>
            <a:r>
              <a:rPr lang="zh-CN" altLang="en-US" sz="2400" dirty="0" smtClean="0"/>
              <a:t>线性系统有均匀性和确定性，非线性作用呈现不规则性和非均匀性</a:t>
            </a:r>
            <a:endParaRPr lang="en-US" altLang="zh-CN" sz="2400" dirty="0" smtClean="0"/>
          </a:p>
          <a:p>
            <a:endParaRPr lang="en-US" altLang="zh-CN" sz="2400" dirty="0" smtClean="0"/>
          </a:p>
          <a:p>
            <a:r>
              <a:rPr lang="zh-CN" altLang="en-US" sz="2400" dirty="0" smtClean="0"/>
              <a:t>系统的非线性作用产生的相干效应、分叉效应和临界效应是系统存在和进化的重要前提和基本机制。</a:t>
            </a:r>
            <a:endParaRPr lang="en-US" altLang="zh-CN" sz="2400" dirty="0" smtClean="0"/>
          </a:p>
          <a:p>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71414"/>
            <a:ext cx="8715436" cy="6643734"/>
          </a:xfrm>
        </p:spPr>
        <p:txBody>
          <a:bodyPr vert="eaVert"/>
          <a:lstStyle/>
          <a:p>
            <a:r>
              <a:rPr lang="zh-CN" altLang="en-US" sz="4000" dirty="0" smtClean="0"/>
              <a:t>二、自然界的演化过程（科学图景）</a:t>
            </a:r>
            <a:endParaRPr lang="en-US" altLang="zh-CN" sz="4000" dirty="0" smtClean="0"/>
          </a:p>
          <a:p>
            <a:endParaRPr lang="en-US" altLang="zh-CN" dirty="0" smtClean="0"/>
          </a:p>
          <a:p>
            <a:r>
              <a:rPr lang="en-US" altLang="zh-CN" dirty="0" smtClean="0"/>
              <a:t>1.</a:t>
            </a:r>
            <a:r>
              <a:rPr lang="zh-CN" altLang="en-US" dirty="0" smtClean="0"/>
              <a:t>宇宙的起源和演化</a:t>
            </a:r>
            <a:endParaRPr lang="en-US" altLang="zh-CN" dirty="0" smtClean="0"/>
          </a:p>
          <a:p>
            <a:endParaRPr lang="en-US" altLang="zh-CN" dirty="0" smtClean="0"/>
          </a:p>
          <a:p>
            <a:endParaRPr lang="zh-CN" altLang="en-US" dirty="0"/>
          </a:p>
        </p:txBody>
      </p:sp>
      <p:pic>
        <p:nvPicPr>
          <p:cNvPr id="4" name="图片 3" descr="bb_history.gif"/>
          <p:cNvPicPr>
            <a:picLocks noChangeAspect="1"/>
          </p:cNvPicPr>
          <p:nvPr/>
        </p:nvPicPr>
        <p:blipFill>
          <a:blip r:embed="rId2" cstate="print"/>
          <a:stretch>
            <a:fillRect/>
          </a:stretch>
        </p:blipFill>
        <p:spPr>
          <a:xfrm>
            <a:off x="785786" y="142852"/>
            <a:ext cx="4429124" cy="6572272"/>
          </a:xfrm>
          <a:prstGeom prst="rect">
            <a:avLst/>
          </a:prstGeom>
          <a:ln>
            <a:noFill/>
          </a:ln>
          <a:effectLst>
            <a:softEdge rad="112500"/>
          </a:effectLst>
        </p:spPr>
      </p:pic>
    </p:spTree>
  </p:cSld>
  <p:clrMapOvr>
    <a:masterClrMapping/>
  </p:clrMapOvr>
  <p:transition>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142852"/>
            <a:ext cx="8715436" cy="6572296"/>
          </a:xfrm>
        </p:spPr>
        <p:txBody>
          <a:bodyPr/>
          <a:lstStyle/>
          <a:p>
            <a:r>
              <a:rPr lang="zh-CN" altLang="en-US" dirty="0" smtClean="0"/>
              <a:t>四、随机涨落是系统进化的直接诱因</a:t>
            </a:r>
            <a:endParaRPr lang="en-US" altLang="zh-CN" dirty="0" smtClean="0"/>
          </a:p>
          <a:p>
            <a:endParaRPr lang="en-US" altLang="zh-CN" sz="2400" dirty="0" smtClean="0"/>
          </a:p>
          <a:p>
            <a:r>
              <a:rPr lang="zh-CN" altLang="en-US" sz="2400" dirty="0" smtClean="0"/>
              <a:t>涨落是指对系统状态平均值的偏离。在远离平衡态下，微小的随机涨落被非线性机制放大，导致原系统失稳，系统被推向不确定的临界点。通过与外界的作用，被放大的涨落稳定下来，就形成新的有序结构。</a:t>
            </a:r>
            <a:endParaRPr lang="en-US" altLang="zh-CN" sz="2400" dirty="0" smtClean="0"/>
          </a:p>
          <a:p>
            <a:endParaRPr lang="en-US" altLang="zh-CN" sz="2400" dirty="0" smtClean="0"/>
          </a:p>
          <a:p>
            <a:r>
              <a:rPr lang="zh-CN" altLang="en-US" sz="2400" dirty="0" smtClean="0"/>
              <a:t>涨落是非平衡系统失稳的“导火线”，是非平衡有序结构的“胚芽”，是非平衡系统进化的“驱动力”，这就是“通过涨落达到有序”的原理。</a:t>
            </a:r>
            <a:endParaRPr lang="en-US" altLang="zh-CN" sz="2400" dirty="0" smtClean="0"/>
          </a:p>
          <a:p>
            <a:endParaRPr lang="en-US" altLang="zh-CN" sz="2400" dirty="0" smtClean="0"/>
          </a:p>
          <a:p>
            <a:endParaRPr lang="zh-CN" alt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42852"/>
            <a:ext cx="8643998" cy="6572296"/>
          </a:xfrm>
        </p:spPr>
        <p:txBody>
          <a:bodyPr>
            <a:normAutofit/>
          </a:bodyPr>
          <a:lstStyle/>
          <a:p>
            <a:endParaRPr lang="en-US" altLang="zh-CN" sz="2400" dirty="0" smtClean="0"/>
          </a:p>
          <a:p>
            <a:r>
              <a:rPr lang="zh-CN" altLang="en-US" sz="2400" dirty="0" smtClean="0"/>
              <a:t>上述是自组织理论关于系统进化的条件和机制的基本思想。</a:t>
            </a:r>
            <a:endParaRPr lang="en-US" altLang="zh-CN" sz="2400" dirty="0" smtClean="0"/>
          </a:p>
          <a:p>
            <a:endParaRPr lang="en-US" altLang="zh-CN" sz="2400" dirty="0" smtClean="0"/>
          </a:p>
          <a:p>
            <a:r>
              <a:rPr lang="zh-CN" altLang="en-US" sz="2400" dirty="0" smtClean="0"/>
              <a:t>非线性机制和随机涨落的存在是远离平衡开放系统失稳和新结构产生的内部依据，非线性机制的发挥和随机涨落的放大又必须以系统开放和远离平衡为前提条件。</a:t>
            </a:r>
            <a:endParaRPr lang="en-US" altLang="zh-CN" sz="2400" dirty="0" smtClean="0"/>
          </a:p>
          <a:p>
            <a:endParaRPr lang="en-US" altLang="zh-CN" sz="2400" dirty="0" smtClean="0"/>
          </a:p>
          <a:p>
            <a:r>
              <a:rPr lang="zh-CN" altLang="en-US" sz="2400" dirty="0" smtClean="0"/>
              <a:t>普里高津的耗散结构理论侧重于阐明“非平衡是有序之源”；哈肯的协同学侧重阐明“非线性是有序之本”；艾根的超循环理论侧重于阐明“涨落是有序之胚”。</a:t>
            </a:r>
            <a:endParaRPr lang="zh-CN" altLang="en-US" sz="2400" dirty="0"/>
          </a:p>
        </p:txBody>
      </p:sp>
    </p:spTree>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7000"/>
            <a:lum/>
          </a:blip>
          <a:srcRect/>
          <a:stretch>
            <a:fillRect l="-11000" r="-11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96908"/>
          </a:xfrm>
        </p:spPr>
        <p:txBody>
          <a:bodyPr/>
          <a:lstStyle/>
          <a:p>
            <a:r>
              <a:rPr lang="zh-CN" altLang="en-US" sz="3600" dirty="0" smtClean="0"/>
              <a:t>第四节 自然界演化的复杂性</a:t>
            </a:r>
            <a:endParaRPr lang="zh-CN" altLang="en-US" sz="3600" dirty="0"/>
          </a:p>
        </p:txBody>
      </p:sp>
      <p:sp>
        <p:nvSpPr>
          <p:cNvPr id="3" name="内容占位符 2"/>
          <p:cNvSpPr>
            <a:spLocks noGrp="1"/>
          </p:cNvSpPr>
          <p:nvPr>
            <p:ph idx="1"/>
          </p:nvPr>
        </p:nvSpPr>
        <p:spPr>
          <a:xfrm>
            <a:off x="285720" y="1285860"/>
            <a:ext cx="8643998" cy="5429288"/>
          </a:xfrm>
        </p:spPr>
        <p:txBody>
          <a:bodyPr>
            <a:normAutofit lnSpcReduction="10000"/>
          </a:bodyPr>
          <a:lstStyle/>
          <a:p>
            <a:r>
              <a:rPr lang="zh-CN" altLang="en-US" dirty="0" smtClean="0"/>
              <a:t>一、混沌（</a:t>
            </a:r>
            <a:r>
              <a:rPr lang="en-US" altLang="zh-CN" dirty="0" smtClean="0"/>
              <a:t>chaos</a:t>
            </a:r>
            <a:r>
              <a:rPr lang="zh-CN" altLang="en-US" dirty="0" smtClean="0"/>
              <a:t>）</a:t>
            </a:r>
            <a:endParaRPr lang="en-US" altLang="zh-CN" dirty="0" smtClean="0"/>
          </a:p>
          <a:p>
            <a:r>
              <a:rPr lang="zh-CN" altLang="en-US" sz="2200" dirty="0" smtClean="0"/>
              <a:t>指混乱而没有秩序的状态，在哲学中，混沌指虚空，或者没有结构的均匀状态。</a:t>
            </a:r>
            <a:endParaRPr lang="en-US" altLang="zh-CN" sz="2200" dirty="0" smtClean="0"/>
          </a:p>
          <a:p>
            <a:r>
              <a:rPr lang="zh-CN" altLang="en-US" sz="2200" dirty="0" smtClean="0"/>
              <a:t>如果一个系统的演变过程对初态非常敏感</a:t>
            </a:r>
            <a:r>
              <a:rPr lang="en-US" altLang="zh-CN" sz="2200" dirty="0" smtClean="0"/>
              <a:t>,</a:t>
            </a:r>
            <a:r>
              <a:rPr lang="zh-CN" altLang="en-US" sz="2200" dirty="0" smtClean="0"/>
              <a:t>人们就称它为混沌系统。</a:t>
            </a:r>
            <a:endParaRPr lang="en-US" altLang="zh-CN" sz="2200" dirty="0" smtClean="0"/>
          </a:p>
          <a:p>
            <a:r>
              <a:rPr lang="zh-CN" altLang="en-US" sz="2200" dirty="0" smtClean="0"/>
              <a:t>非线性科学中的</a:t>
            </a:r>
            <a:r>
              <a:rPr lang="zh-CN" altLang="en-US" sz="2200" b="1" dirty="0" smtClean="0"/>
              <a:t>混沌现象</a:t>
            </a:r>
            <a:r>
              <a:rPr lang="zh-CN" altLang="en-US" sz="2200" dirty="0" smtClean="0"/>
              <a:t>指的是一种确定的但不可预测的运动状态。它的外在表现和纯粹的</a:t>
            </a:r>
            <a:r>
              <a:rPr lang="zh-CN" altLang="en-US" sz="2200" dirty="0" smtClean="0">
                <a:hlinkClick r:id="rId3" action="ppaction://hlinkfile" tooltip="随机运动"/>
              </a:rPr>
              <a:t>随机运动</a:t>
            </a:r>
            <a:r>
              <a:rPr lang="zh-CN" altLang="en-US" sz="2200" dirty="0" smtClean="0"/>
              <a:t>很相似，即都不可预测。但和随机运动不同的是，混沌运动在动力学上是确定的，它的不可预测性是来源于运动的不稳定性。或者说混沌系统对无限小的</a:t>
            </a:r>
            <a:r>
              <a:rPr lang="zh-CN" altLang="en-US" sz="2200" dirty="0" smtClean="0">
                <a:hlinkClick r:id="rId4" action="ppaction://hlinkfile" tooltip="初值"/>
              </a:rPr>
              <a:t>初值</a:t>
            </a:r>
            <a:r>
              <a:rPr lang="zh-CN" altLang="en-US" sz="2200" dirty="0" smtClean="0"/>
              <a:t>变动和</a:t>
            </a:r>
            <a:r>
              <a:rPr lang="zh-CN" altLang="en-US" sz="2200" dirty="0" smtClean="0">
                <a:hlinkClick r:id="rId5" action="ppaction://hlinkfile" tooltip="微扰"/>
              </a:rPr>
              <a:t>微扰</a:t>
            </a:r>
            <a:r>
              <a:rPr lang="zh-CN" altLang="en-US" sz="2200" dirty="0" smtClean="0"/>
              <a:t>也具有敏感性，无论多小的</a:t>
            </a:r>
            <a:r>
              <a:rPr lang="zh-CN" altLang="en-US" sz="2200" dirty="0" smtClean="0">
                <a:hlinkClick r:id="rId6" action="ppaction://hlinkfile" tooltip="扰动"/>
              </a:rPr>
              <a:t>扰动</a:t>
            </a:r>
            <a:r>
              <a:rPr lang="zh-CN" altLang="en-US" sz="2200" dirty="0" smtClean="0"/>
              <a:t>在长时间以后，也会使系统彻底偏离原来的演化方向。</a:t>
            </a:r>
            <a:endParaRPr lang="en-US" altLang="zh-CN" sz="2200" dirty="0" smtClean="0"/>
          </a:p>
          <a:p>
            <a:r>
              <a:rPr lang="zh-CN" altLang="en-US" sz="2200" dirty="0" smtClean="0"/>
              <a:t>混沌现象是自然界中的普遍现象，</a:t>
            </a:r>
            <a:r>
              <a:rPr lang="zh-CN" altLang="en-US" sz="2200" dirty="0" smtClean="0">
                <a:hlinkClick r:id="rId7" action="ppaction://hlinkfile" tooltip="天气"/>
              </a:rPr>
              <a:t>天气</a:t>
            </a:r>
            <a:r>
              <a:rPr lang="zh-CN" altLang="en-US" sz="2200" dirty="0" smtClean="0"/>
              <a:t>变化就是一个典型的混沌运动。混沌现象的一个著名表述就是</a:t>
            </a:r>
            <a:r>
              <a:rPr lang="zh-CN" altLang="en-US" sz="2200" dirty="0" smtClean="0">
                <a:hlinkClick r:id="rId8" action="ppaction://hlinkfile" tooltip="蝴蝶效应"/>
              </a:rPr>
              <a:t>蝴蝶效应</a:t>
            </a:r>
            <a:r>
              <a:rPr lang="zh-CN" altLang="en-US" sz="2200" dirty="0" smtClean="0"/>
              <a:t>：南美洲一只蝴蝶扇一扇翅膀，就会在佛罗里达引起一场飓风。</a:t>
            </a:r>
            <a:endParaRPr lang="en-US" altLang="zh-CN" sz="2200" dirty="0" smtClean="0"/>
          </a:p>
          <a:p>
            <a:endParaRPr lang="en-US" altLang="zh-CN" sz="2200" dirty="0" smtClean="0"/>
          </a:p>
          <a:p>
            <a:r>
              <a:rPr lang="en-US" altLang="zh-CN" sz="2200" dirty="0" smtClean="0"/>
              <a:t>                                                       ——</a:t>
            </a:r>
            <a:r>
              <a:rPr lang="zh-CN" altLang="en-US" sz="2200" dirty="0" smtClean="0"/>
              <a:t>引自</a:t>
            </a:r>
            <a:r>
              <a:rPr lang="en-US" altLang="zh-CN" sz="2200" dirty="0" smtClean="0"/>
              <a:t>《</a:t>
            </a:r>
            <a:r>
              <a:rPr lang="zh-CN" altLang="en-US" sz="2400" b="1" dirty="0" smtClean="0"/>
              <a:t>维基百科</a:t>
            </a:r>
            <a:r>
              <a:rPr lang="en-US" altLang="zh-CN" sz="2400" b="1" dirty="0" smtClean="0"/>
              <a:t>》</a:t>
            </a:r>
            <a:endParaRPr lang="zh-CN" altLang="en-US" sz="2400" b="1" dirty="0" smtClean="0"/>
          </a:p>
          <a:p>
            <a:endParaRPr lang="zh-CN" altLang="en-US" sz="2200" dirty="0"/>
          </a:p>
        </p:txBody>
      </p:sp>
    </p:spTree>
  </p:cSld>
  <p:clrMapOvr>
    <a:masterClrMapping/>
  </p:clrMapOvr>
  <p:transition>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28000"/>
            <a:lum/>
          </a:blip>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428604"/>
            <a:ext cx="8229600" cy="5895996"/>
          </a:xfrm>
        </p:spPr>
        <p:txBody>
          <a:bodyPr>
            <a:normAutofit/>
          </a:bodyPr>
          <a:lstStyle/>
          <a:p>
            <a:r>
              <a:rPr lang="zh-CN" altLang="en-US" dirty="0" smtClean="0"/>
              <a:t>蝴蝶效应：</a:t>
            </a:r>
            <a:endParaRPr lang="en-US" altLang="zh-CN" dirty="0" smtClean="0"/>
          </a:p>
          <a:p>
            <a:r>
              <a:rPr lang="en-US" altLang="zh-CN" sz="2000" dirty="0" smtClean="0"/>
              <a:t>The Butterfly Effect refers to the popular notion that a small change in a complex and dynamic system can cause a chain of events leading to large scale change. While we’re not convinced that the flapping wings of a butterfly would actually cause a tornado anywhere, we do know that small actions can make profound differences in the organizations that we care about.</a:t>
            </a:r>
          </a:p>
          <a:p>
            <a:endParaRPr lang="zh-CN" altLang="en-US" sz="2000" dirty="0" smtClean="0"/>
          </a:p>
          <a:p>
            <a:endParaRPr lang="zh-CN" altLang="en-US" dirty="0"/>
          </a:p>
        </p:txBody>
      </p:sp>
      <p:pic>
        <p:nvPicPr>
          <p:cNvPr id="4" name="图片 3" descr="ButterflyEffect.jpg"/>
          <p:cNvPicPr>
            <a:picLocks noChangeAspect="1"/>
          </p:cNvPicPr>
          <p:nvPr/>
        </p:nvPicPr>
        <p:blipFill>
          <a:blip r:embed="rId3" cstate="print"/>
          <a:stretch>
            <a:fillRect/>
          </a:stretch>
        </p:blipFill>
        <p:spPr>
          <a:xfrm>
            <a:off x="3000364" y="3143248"/>
            <a:ext cx="3486912" cy="2999232"/>
          </a:xfrm>
          <a:prstGeom prst="rect">
            <a:avLst/>
          </a:prstGeom>
        </p:spPr>
      </p:pic>
    </p:spTree>
  </p:cSld>
  <p:clrMapOvr>
    <a:masterClrMapping/>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214290"/>
            <a:ext cx="8715436" cy="6429420"/>
          </a:xfrm>
        </p:spPr>
        <p:txBody>
          <a:bodyPr/>
          <a:lstStyle/>
          <a:p>
            <a:r>
              <a:rPr lang="zh-CN" altLang="en-US" dirty="0" smtClean="0"/>
              <a:t>二、混沌系统的性质</a:t>
            </a:r>
            <a:endParaRPr lang="en-US" altLang="zh-CN" dirty="0" smtClean="0"/>
          </a:p>
          <a:p>
            <a:endParaRPr lang="en-US" altLang="zh-CN" sz="2400" dirty="0" smtClean="0"/>
          </a:p>
          <a:p>
            <a:r>
              <a:rPr lang="en-US" altLang="zh-CN" sz="2400" dirty="0" smtClean="0"/>
              <a:t>1.</a:t>
            </a:r>
            <a:r>
              <a:rPr lang="zh-CN" altLang="en-US" sz="2400" dirty="0" smtClean="0"/>
              <a:t>对初值的敏感</a:t>
            </a:r>
            <a:endParaRPr lang="en-US" altLang="zh-CN" sz="2400" dirty="0" smtClean="0"/>
          </a:p>
          <a:p>
            <a:endParaRPr lang="en-US" altLang="zh-CN" sz="2400" dirty="0" smtClean="0"/>
          </a:p>
          <a:p>
            <a:r>
              <a:rPr lang="en-US" altLang="zh-CN" sz="2400" dirty="0" smtClean="0"/>
              <a:t>2.</a:t>
            </a:r>
            <a:r>
              <a:rPr lang="zh-CN" altLang="en-US" sz="2400" dirty="0" smtClean="0"/>
              <a:t>长期行为的不可预测性</a:t>
            </a:r>
            <a:endParaRPr lang="en-US" altLang="zh-CN" sz="2400" dirty="0" smtClean="0"/>
          </a:p>
          <a:p>
            <a:endParaRPr lang="en-US" altLang="zh-CN" sz="2400" dirty="0" smtClean="0"/>
          </a:p>
          <a:p>
            <a:r>
              <a:rPr lang="en-US" altLang="zh-CN" sz="2400" dirty="0" smtClean="0"/>
              <a:t>3.</a:t>
            </a:r>
            <a:r>
              <a:rPr lang="zh-CN" altLang="en-US" sz="2400" dirty="0" smtClean="0"/>
              <a:t>短期行为的可预测性</a:t>
            </a:r>
            <a:endParaRPr lang="en-US" altLang="zh-CN" sz="2400" dirty="0" smtClean="0"/>
          </a:p>
          <a:p>
            <a:endParaRPr lang="en-US" altLang="zh-CN" sz="2400" dirty="0" smtClean="0"/>
          </a:p>
          <a:p>
            <a:r>
              <a:rPr lang="en-US" altLang="zh-CN" sz="2400" dirty="0" smtClean="0"/>
              <a:t>4.</a:t>
            </a:r>
            <a:r>
              <a:rPr lang="zh-CN" altLang="en-US" sz="2400" dirty="0" smtClean="0"/>
              <a:t>非周期定态</a:t>
            </a:r>
            <a:endParaRPr lang="en-US" altLang="zh-CN" sz="2400" dirty="0" smtClean="0"/>
          </a:p>
          <a:p>
            <a:endParaRPr lang="en-US" altLang="zh-CN" sz="2400" dirty="0" smtClean="0"/>
          </a:p>
          <a:p>
            <a:r>
              <a:rPr lang="en-US" altLang="zh-CN" sz="2400" dirty="0" smtClean="0"/>
              <a:t>5.</a:t>
            </a:r>
            <a:r>
              <a:rPr lang="zh-CN" altLang="en-US" sz="2400" dirty="0" smtClean="0"/>
              <a:t>确定性的内在随机性</a:t>
            </a:r>
            <a:endParaRPr lang="zh-CN" altLang="en-US" sz="2400" dirty="0"/>
          </a:p>
        </p:txBody>
      </p:sp>
    </p:spTree>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285728"/>
            <a:ext cx="8572560" cy="6286544"/>
          </a:xfrm>
        </p:spPr>
        <p:txBody>
          <a:bodyPr>
            <a:normAutofit lnSpcReduction="10000"/>
          </a:bodyPr>
          <a:lstStyle/>
          <a:p>
            <a:r>
              <a:rPr lang="zh-CN" altLang="en-US" dirty="0" smtClean="0"/>
              <a:t>三、复杂性的涵义</a:t>
            </a:r>
            <a:endParaRPr lang="en-US" altLang="zh-CN" dirty="0" smtClean="0"/>
          </a:p>
          <a:p>
            <a:endParaRPr lang="en-US" altLang="zh-CN" dirty="0" smtClean="0"/>
          </a:p>
          <a:p>
            <a:r>
              <a:rPr lang="zh-CN" altLang="en-US" sz="2400" dirty="0" smtClean="0"/>
              <a:t>非线性、内在随机性、开放性。</a:t>
            </a:r>
            <a:endParaRPr lang="en-US" altLang="zh-CN" sz="2400" dirty="0" smtClean="0"/>
          </a:p>
          <a:p>
            <a:endParaRPr lang="en-US" altLang="zh-CN" dirty="0" smtClean="0"/>
          </a:p>
          <a:p>
            <a:r>
              <a:rPr lang="zh-CN" altLang="en-US" dirty="0" smtClean="0"/>
              <a:t>四、突现（</a:t>
            </a:r>
            <a:r>
              <a:rPr lang="en-US" altLang="zh-CN" dirty="0" smtClean="0"/>
              <a:t>emergence</a:t>
            </a:r>
            <a:r>
              <a:rPr lang="zh-CN" altLang="en-US" dirty="0" smtClean="0"/>
              <a:t>）</a:t>
            </a:r>
            <a:endParaRPr lang="en-US" altLang="zh-CN" dirty="0" smtClean="0"/>
          </a:p>
          <a:p>
            <a:endParaRPr lang="en-US" altLang="zh-CN" dirty="0" smtClean="0"/>
          </a:p>
          <a:p>
            <a:r>
              <a:rPr lang="zh-CN" altLang="en-US" sz="2400" dirty="0" smtClean="0"/>
              <a:t>系统各要素间的相互作用产生了单个元素不具有的性质、行为、结构和功能。它是高层次系统具有而其要素不具有且事先不能预测的性质。</a:t>
            </a:r>
            <a:endParaRPr lang="en-US" altLang="zh-CN" sz="2400" dirty="0" smtClean="0"/>
          </a:p>
          <a:p>
            <a:endParaRPr lang="en-US" altLang="zh-CN" sz="2400" dirty="0" smtClean="0"/>
          </a:p>
          <a:p>
            <a:r>
              <a:rPr lang="zh-CN" altLang="en-US" sz="2400" dirty="0" smtClean="0"/>
              <a:t>突现的性质：</a:t>
            </a:r>
            <a:r>
              <a:rPr lang="en-US" altLang="zh-CN" sz="2400" dirty="0" smtClean="0"/>
              <a:t>1.</a:t>
            </a:r>
            <a:r>
              <a:rPr lang="zh-CN" altLang="en-US" sz="2400" dirty="0" smtClean="0"/>
              <a:t>是生成而非构成的，</a:t>
            </a:r>
            <a:r>
              <a:rPr lang="en-US" altLang="zh-CN" sz="2400" dirty="0" smtClean="0"/>
              <a:t>2.</a:t>
            </a:r>
            <a:r>
              <a:rPr lang="zh-CN" altLang="en-US" sz="2400" dirty="0" smtClean="0"/>
              <a:t>是从局部相互作用扩展到全域作用的自发过程，</a:t>
            </a:r>
            <a:r>
              <a:rPr lang="en-US" altLang="zh-CN" sz="2400" dirty="0" smtClean="0"/>
              <a:t>3.</a:t>
            </a:r>
            <a:r>
              <a:rPr lang="zh-CN" altLang="en-US" sz="2400" dirty="0" smtClean="0"/>
              <a:t>是一个受限的生成过程，</a:t>
            </a:r>
            <a:r>
              <a:rPr lang="en-US" altLang="zh-CN" sz="2400" dirty="0" smtClean="0"/>
              <a:t>4.</a:t>
            </a:r>
            <a:r>
              <a:rPr lang="zh-CN" altLang="en-US" sz="2400" dirty="0" smtClean="0"/>
              <a:t>突现的功能通过环境体现出来，</a:t>
            </a:r>
            <a:r>
              <a:rPr lang="en-US" altLang="zh-CN" sz="2400" dirty="0" smtClean="0"/>
              <a:t>5.</a:t>
            </a:r>
            <a:r>
              <a:rPr lang="zh-CN" altLang="en-US" sz="2400" dirty="0" smtClean="0"/>
              <a:t>要素可以变化，但其稳定模式不变，</a:t>
            </a:r>
            <a:r>
              <a:rPr lang="en-US" altLang="zh-CN" sz="2400" dirty="0" smtClean="0"/>
              <a:t>6.</a:t>
            </a:r>
            <a:r>
              <a:rPr lang="zh-CN" altLang="en-US" sz="2400" dirty="0" smtClean="0"/>
              <a:t>整体突现和微观突现。</a:t>
            </a:r>
            <a:endParaRPr lang="zh-CN" altLang="en-US" sz="2400" dirty="0"/>
          </a:p>
        </p:txBody>
      </p:sp>
    </p:spTree>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history-of-the-universe.gif"/>
          <p:cNvPicPr>
            <a:picLocks noGrp="1" noChangeAspect="1"/>
          </p:cNvPicPr>
          <p:nvPr>
            <p:ph idx="1"/>
          </p:nvPr>
        </p:nvPicPr>
        <p:blipFill>
          <a:blip r:embed="rId2" cstate="print"/>
          <a:stretch>
            <a:fillRect/>
          </a:stretch>
        </p:blipFill>
        <p:spPr>
          <a:xfrm>
            <a:off x="2166511" y="0"/>
            <a:ext cx="4810977" cy="6858000"/>
          </a:xfrm>
        </p:spPr>
      </p:pic>
    </p:spTree>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big_bang.jpg"/>
          <p:cNvPicPr>
            <a:picLocks noGrp="1" noChangeAspect="1"/>
          </p:cNvPicPr>
          <p:nvPr>
            <p:ph idx="1"/>
          </p:nvPr>
        </p:nvPicPr>
        <p:blipFill>
          <a:blip r:embed="rId2" cstate="print"/>
          <a:stretch>
            <a:fillRect/>
          </a:stretch>
        </p:blipFill>
        <p:spPr>
          <a:xfrm>
            <a:off x="1071538" y="214290"/>
            <a:ext cx="7143800" cy="6500812"/>
          </a:xfrm>
        </p:spPr>
      </p:pic>
    </p:spTree>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BigBang3.jpg"/>
          <p:cNvPicPr>
            <a:picLocks noGrp="1" noChangeAspect="1"/>
          </p:cNvPicPr>
          <p:nvPr>
            <p:ph idx="1"/>
          </p:nvPr>
        </p:nvPicPr>
        <p:blipFill>
          <a:blip r:embed="rId2" cstate="print"/>
          <a:stretch>
            <a:fillRect/>
          </a:stretch>
        </p:blipFill>
        <p:spPr>
          <a:xfrm>
            <a:off x="610121" y="71438"/>
            <a:ext cx="7995196" cy="6715125"/>
          </a:xfrm>
        </p:spPr>
      </p:pic>
    </p:spTree>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bigbang.jpg"/>
          <p:cNvPicPr>
            <a:picLocks noGrp="1" noChangeAspect="1"/>
          </p:cNvPicPr>
          <p:nvPr>
            <p:ph idx="1"/>
          </p:nvPr>
        </p:nvPicPr>
        <p:blipFill>
          <a:blip r:embed="rId2" cstate="print"/>
          <a:stretch>
            <a:fillRect/>
          </a:stretch>
        </p:blipFill>
        <p:spPr>
          <a:xfrm>
            <a:off x="142875" y="389161"/>
            <a:ext cx="8858250" cy="6079679"/>
          </a:xfrm>
        </p:spPr>
      </p:pic>
    </p:spTree>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idx="1"/>
          </p:nvPr>
        </p:nvSpPr>
        <p:spPr>
          <a:xfrm>
            <a:off x="142875" y="214313"/>
            <a:ext cx="8929688" cy="6572250"/>
          </a:xfrm>
        </p:spPr>
        <p:txBody>
          <a:bodyPr>
            <a:normAutofit/>
          </a:bodyPr>
          <a:lstStyle/>
          <a:p>
            <a:pPr>
              <a:buFont typeface="Arial" pitchFamily="34" charset="0"/>
              <a:buChar char="•"/>
            </a:pPr>
            <a:r>
              <a:rPr lang="zh-CN" altLang="en-US" dirty="0" smtClean="0"/>
              <a:t> </a:t>
            </a:r>
            <a:endParaRPr lang="en-US" altLang="zh-CN" dirty="0" smtClean="0"/>
          </a:p>
        </p:txBody>
      </p:sp>
      <p:graphicFrame>
        <p:nvGraphicFramePr>
          <p:cNvPr id="5" name="表格 4"/>
          <p:cNvGraphicFramePr>
            <a:graphicFrameLocks noGrp="1"/>
          </p:cNvGraphicFramePr>
          <p:nvPr/>
        </p:nvGraphicFramePr>
        <p:xfrm>
          <a:off x="0" y="0"/>
          <a:ext cx="9144000" cy="6858000"/>
        </p:xfrm>
        <a:graphic>
          <a:graphicData uri="http://schemas.openxmlformats.org/drawingml/2006/table">
            <a:tbl>
              <a:tblPr firstRow="1" bandRow="1">
                <a:tableStyleId>{5C22544A-7EE6-4342-B048-85BDC9FD1C3A}</a:tableStyleId>
              </a:tblPr>
              <a:tblGrid>
                <a:gridCol w="903645">
                  <a:extLst>
                    <a:ext uri="{9D8B030D-6E8A-4147-A177-3AD203B41FA5}">
                      <a16:colId xmlns:a16="http://schemas.microsoft.com/office/drawing/2014/main" val="20000"/>
                    </a:ext>
                  </a:extLst>
                </a:gridCol>
                <a:gridCol w="8240355">
                  <a:extLst>
                    <a:ext uri="{9D8B030D-6E8A-4147-A177-3AD203B41FA5}">
                      <a16:colId xmlns:a16="http://schemas.microsoft.com/office/drawing/2014/main" val="20001"/>
                    </a:ext>
                  </a:extLst>
                </a:gridCol>
              </a:tblGrid>
              <a:tr h="666750">
                <a:tc>
                  <a:txBody>
                    <a:bodyPr/>
                    <a:lstStyle/>
                    <a:p>
                      <a:r>
                        <a:rPr lang="zh-CN" altLang="en-US" dirty="0" smtClean="0"/>
                        <a:t>大爆炸</a:t>
                      </a:r>
                      <a:endParaRPr lang="zh-CN" altLang="en-US" dirty="0"/>
                    </a:p>
                  </a:txBody>
                  <a:tcPr/>
                </a:tc>
                <a:tc>
                  <a:txBody>
                    <a:bodyPr/>
                    <a:lstStyle/>
                    <a:p>
                      <a:r>
                        <a:rPr lang="en-US" altLang="zh-CN" dirty="0" smtClean="0"/>
                        <a:t>150</a:t>
                      </a:r>
                      <a:r>
                        <a:rPr lang="zh-CN" altLang="en-US" dirty="0" smtClean="0"/>
                        <a:t>－</a:t>
                      </a:r>
                      <a:r>
                        <a:rPr lang="en-US" altLang="zh-CN" dirty="0" smtClean="0"/>
                        <a:t>200</a:t>
                      </a:r>
                      <a:r>
                        <a:rPr lang="zh-CN" altLang="en-US" dirty="0" smtClean="0"/>
                        <a:t>亿年前，极小体积，极高密度，极高温度。</a:t>
                      </a:r>
                      <a:endParaRPr lang="zh-CN" altLang="en-US" dirty="0"/>
                    </a:p>
                  </a:txBody>
                  <a:tcPr/>
                </a:tc>
                <a:extLst>
                  <a:ext uri="{0D108BD9-81ED-4DB2-BD59-A6C34878D82A}">
                    <a16:rowId xmlns:a16="http://schemas.microsoft.com/office/drawing/2014/main" val="10000"/>
                  </a:ext>
                </a:extLst>
              </a:tr>
              <a:tr h="666750">
                <a:tc>
                  <a:txBody>
                    <a:bodyPr/>
                    <a:lstStyle/>
                    <a:p>
                      <a:r>
                        <a:rPr lang="en-US" altLang="zh-CN" dirty="0" smtClean="0"/>
                        <a:t>10</a:t>
                      </a:r>
                      <a:r>
                        <a:rPr lang="en-US" altLang="zh-CN" baseline="30000" dirty="0" smtClean="0"/>
                        <a:t>-43</a:t>
                      </a:r>
                      <a:r>
                        <a:rPr lang="zh-CN" altLang="en-US" dirty="0" smtClean="0"/>
                        <a:t>秒</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宇宙从量子背景出现。 </a:t>
                      </a:r>
                      <a:endParaRPr lang="en-US" altLang="zh-CN" dirty="0" smtClean="0"/>
                    </a:p>
                    <a:p>
                      <a:endParaRPr lang="zh-CN" altLang="en-US" dirty="0"/>
                    </a:p>
                  </a:txBody>
                  <a:tcPr/>
                </a:tc>
                <a:extLst>
                  <a:ext uri="{0D108BD9-81ED-4DB2-BD59-A6C34878D82A}">
                    <a16:rowId xmlns:a16="http://schemas.microsoft.com/office/drawing/2014/main" val="10001"/>
                  </a:ext>
                </a:extLst>
              </a:tr>
              <a:tr h="666750">
                <a:tc>
                  <a:txBody>
                    <a:bodyPr/>
                    <a:lstStyle/>
                    <a:p>
                      <a:r>
                        <a:rPr lang="en-US" altLang="zh-CN" dirty="0" smtClean="0"/>
                        <a:t>10</a:t>
                      </a:r>
                      <a:r>
                        <a:rPr lang="en-US" altLang="zh-CN" baseline="30000" dirty="0" smtClean="0"/>
                        <a:t>-35</a:t>
                      </a:r>
                      <a:r>
                        <a:rPr lang="zh-CN" altLang="en-US" dirty="0" smtClean="0"/>
                        <a:t>秒</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同一场分解为强力、电弱力和引力。 </a:t>
                      </a:r>
                      <a:endParaRPr lang="en-US" altLang="zh-CN" dirty="0" smtClean="0"/>
                    </a:p>
                    <a:p>
                      <a:endParaRPr lang="zh-CN" altLang="en-US" dirty="0"/>
                    </a:p>
                  </a:txBody>
                  <a:tcPr/>
                </a:tc>
                <a:extLst>
                  <a:ext uri="{0D108BD9-81ED-4DB2-BD59-A6C34878D82A}">
                    <a16:rowId xmlns:a16="http://schemas.microsoft.com/office/drawing/2014/main" val="10002"/>
                  </a:ext>
                </a:extLst>
              </a:tr>
              <a:tr h="666750">
                <a:tc>
                  <a:txBody>
                    <a:bodyPr/>
                    <a:lstStyle/>
                    <a:p>
                      <a:r>
                        <a:rPr lang="en-US" altLang="zh-CN" dirty="0" smtClean="0"/>
                        <a:t>10</a:t>
                      </a:r>
                      <a:r>
                        <a:rPr lang="en-US" altLang="zh-CN" baseline="30000" dirty="0" smtClean="0"/>
                        <a:t>-5</a:t>
                      </a:r>
                      <a:r>
                        <a:rPr lang="zh-CN" altLang="en-US" dirty="0" smtClean="0"/>
                        <a:t>秒 </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10</a:t>
                      </a:r>
                      <a:r>
                        <a:rPr lang="zh-CN" altLang="en-US" dirty="0" smtClean="0"/>
                        <a:t>万亿度，质子和中子形成。 </a:t>
                      </a:r>
                      <a:endParaRPr lang="en-US" altLang="zh-CN" dirty="0" smtClean="0"/>
                    </a:p>
                    <a:p>
                      <a:endParaRPr lang="zh-CN" altLang="en-US" dirty="0"/>
                    </a:p>
                  </a:txBody>
                  <a:tcPr/>
                </a:tc>
                <a:extLst>
                  <a:ext uri="{0D108BD9-81ED-4DB2-BD59-A6C34878D82A}">
                    <a16:rowId xmlns:a16="http://schemas.microsoft.com/office/drawing/2014/main" val="10003"/>
                  </a:ext>
                </a:extLst>
              </a:tr>
              <a:tr h="952500">
                <a:tc>
                  <a:txBody>
                    <a:bodyPr/>
                    <a:lstStyle/>
                    <a:p>
                      <a:r>
                        <a:rPr lang="en-US" altLang="zh-CN" dirty="0" smtClean="0"/>
                        <a:t>0.01</a:t>
                      </a:r>
                      <a:r>
                        <a:rPr lang="zh-CN" altLang="en-US" dirty="0" smtClean="0"/>
                        <a:t>秒</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1000</a:t>
                      </a:r>
                      <a:r>
                        <a:rPr lang="zh-CN" altLang="en-US" dirty="0" smtClean="0"/>
                        <a:t>亿度，光子、电子、中微子为主，质子中子仅占</a:t>
                      </a:r>
                      <a:r>
                        <a:rPr lang="en-US" altLang="zh-CN" dirty="0" smtClean="0"/>
                        <a:t>10</a:t>
                      </a:r>
                      <a:r>
                        <a:rPr lang="zh-CN" altLang="en-US" dirty="0" smtClean="0"/>
                        <a:t>亿分之一，热平衡态，体系急剧膨胀，温度和密度不断下降。 </a:t>
                      </a:r>
                      <a:endParaRPr lang="en-US" altLang="zh-CN" dirty="0" smtClean="0"/>
                    </a:p>
                    <a:p>
                      <a:endParaRPr lang="zh-CN" altLang="en-US" dirty="0"/>
                    </a:p>
                  </a:txBody>
                  <a:tcPr/>
                </a:tc>
                <a:extLst>
                  <a:ext uri="{0D108BD9-81ED-4DB2-BD59-A6C34878D82A}">
                    <a16:rowId xmlns:a16="http://schemas.microsoft.com/office/drawing/2014/main" val="10004"/>
                  </a:ext>
                </a:extLst>
              </a:tr>
              <a:tr h="952500">
                <a:tc>
                  <a:txBody>
                    <a:bodyPr/>
                    <a:lstStyle/>
                    <a:p>
                      <a:r>
                        <a:rPr lang="en-US" altLang="zh-CN" dirty="0" smtClean="0"/>
                        <a:t>0.1</a:t>
                      </a:r>
                      <a:r>
                        <a:rPr lang="zh-CN" altLang="en-US" dirty="0" smtClean="0"/>
                        <a:t>秒后</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300</a:t>
                      </a:r>
                      <a:r>
                        <a:rPr lang="zh-CN" altLang="en-US" dirty="0" smtClean="0"/>
                        <a:t>亿度，中子质子比从</a:t>
                      </a:r>
                      <a:r>
                        <a:rPr lang="en-US" altLang="zh-CN" dirty="0" smtClean="0"/>
                        <a:t>1.0</a:t>
                      </a:r>
                      <a:r>
                        <a:rPr lang="zh-CN" altLang="en-US" dirty="0" smtClean="0"/>
                        <a:t>下降到</a:t>
                      </a:r>
                      <a:r>
                        <a:rPr lang="en-US" altLang="zh-CN" dirty="0" smtClean="0"/>
                        <a:t>0.61</a:t>
                      </a:r>
                      <a:r>
                        <a:rPr lang="zh-CN" altLang="en-US" dirty="0" smtClean="0"/>
                        <a:t>。 大爆炸后</a:t>
                      </a:r>
                      <a:r>
                        <a:rPr lang="en-US" altLang="zh-CN" dirty="0" smtClean="0"/>
                        <a:t>1</a:t>
                      </a:r>
                      <a:r>
                        <a:rPr lang="zh-CN" altLang="en-US" dirty="0" smtClean="0"/>
                        <a:t>秒后 </a:t>
                      </a:r>
                      <a:r>
                        <a:rPr lang="en-US" altLang="zh-CN" dirty="0" smtClean="0"/>
                        <a:t>100</a:t>
                      </a:r>
                      <a:r>
                        <a:rPr lang="zh-CN" altLang="en-US" dirty="0" smtClean="0"/>
                        <a:t>亿度，中微子向外逃逸，正负电子湮没反应出现，核力尚不足束缚中子和质子。 </a:t>
                      </a:r>
                      <a:endParaRPr lang="en-US" altLang="zh-CN" dirty="0" smtClean="0"/>
                    </a:p>
                    <a:p>
                      <a:endParaRPr lang="zh-CN" altLang="en-US" dirty="0"/>
                    </a:p>
                  </a:txBody>
                  <a:tcPr/>
                </a:tc>
                <a:extLst>
                  <a:ext uri="{0D108BD9-81ED-4DB2-BD59-A6C34878D82A}">
                    <a16:rowId xmlns:a16="http://schemas.microsoft.com/office/drawing/2014/main" val="10005"/>
                  </a:ext>
                </a:extLst>
              </a:tr>
              <a:tr h="666750">
                <a:tc>
                  <a:txBody>
                    <a:bodyPr/>
                    <a:lstStyle/>
                    <a:p>
                      <a:r>
                        <a:rPr lang="en-US" altLang="zh-CN" dirty="0" smtClean="0"/>
                        <a:t>13.8</a:t>
                      </a:r>
                      <a:r>
                        <a:rPr lang="zh-CN" altLang="en-US" dirty="0" smtClean="0"/>
                        <a:t>秒后</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30</a:t>
                      </a:r>
                      <a:r>
                        <a:rPr lang="zh-CN" altLang="en-US" dirty="0" smtClean="0"/>
                        <a:t>亿度，氘、氦类稳定原子核（化学元素）形成。 </a:t>
                      </a:r>
                      <a:endParaRPr lang="en-US" altLang="zh-CN" dirty="0" smtClean="0"/>
                    </a:p>
                    <a:p>
                      <a:endParaRPr lang="zh-CN" altLang="en-US" dirty="0"/>
                    </a:p>
                  </a:txBody>
                  <a:tcPr/>
                </a:tc>
                <a:extLst>
                  <a:ext uri="{0D108BD9-81ED-4DB2-BD59-A6C34878D82A}">
                    <a16:rowId xmlns:a16="http://schemas.microsoft.com/office/drawing/2014/main" val="10006"/>
                  </a:ext>
                </a:extLst>
              </a:tr>
              <a:tr h="666750">
                <a:tc>
                  <a:txBody>
                    <a:bodyPr/>
                    <a:lstStyle/>
                    <a:p>
                      <a:r>
                        <a:rPr lang="en-US" altLang="zh-CN" dirty="0" smtClean="0"/>
                        <a:t>35</a:t>
                      </a:r>
                      <a:r>
                        <a:rPr lang="zh-CN" altLang="en-US" dirty="0" smtClean="0"/>
                        <a:t>分钟后 </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3</a:t>
                      </a:r>
                      <a:r>
                        <a:rPr lang="zh-CN" altLang="en-US" dirty="0" smtClean="0"/>
                        <a:t>亿度，核过程停止，尚不能形成中性原子。 </a:t>
                      </a:r>
                      <a:endParaRPr lang="en-US" altLang="zh-CN" dirty="0" smtClean="0"/>
                    </a:p>
                    <a:p>
                      <a:endParaRPr lang="zh-CN" altLang="en-US" dirty="0"/>
                    </a:p>
                  </a:txBody>
                  <a:tcPr/>
                </a:tc>
                <a:extLst>
                  <a:ext uri="{0D108BD9-81ED-4DB2-BD59-A6C34878D82A}">
                    <a16:rowId xmlns:a16="http://schemas.microsoft.com/office/drawing/2014/main" val="10007"/>
                  </a:ext>
                </a:extLst>
              </a:tr>
              <a:tr h="952500">
                <a:tc>
                  <a:txBody>
                    <a:bodyPr/>
                    <a:lstStyle/>
                    <a:p>
                      <a:r>
                        <a:rPr lang="en-US" altLang="zh-CN" dirty="0" smtClean="0"/>
                        <a:t>30</a:t>
                      </a:r>
                      <a:r>
                        <a:rPr lang="zh-CN" altLang="en-US" dirty="0" smtClean="0"/>
                        <a:t>万年后 </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3000</a:t>
                      </a:r>
                      <a:r>
                        <a:rPr lang="zh-CN" altLang="en-US" dirty="0" smtClean="0"/>
                        <a:t>度，化学结合作用使中性原子形成，宇宙主要成分为气态物质，并逐步在自引力作用下凝聚成密度较高的气体云块，直至恒星和恒星系统。</a:t>
                      </a:r>
                    </a:p>
                    <a:p>
                      <a:endParaRPr lang="zh-CN" altLang="en-US" dirty="0"/>
                    </a:p>
                  </a:txBody>
                  <a:tcPr/>
                </a:tc>
                <a:extLst>
                  <a:ext uri="{0D108BD9-81ED-4DB2-BD59-A6C34878D82A}">
                    <a16:rowId xmlns:a16="http://schemas.microsoft.com/office/drawing/2014/main" val="10008"/>
                  </a:ext>
                </a:extLst>
              </a:tr>
            </a:tbl>
          </a:graphicData>
        </a:graphic>
      </p:graphicFrame>
    </p:spTree>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285728"/>
            <a:ext cx="8643998" cy="6286544"/>
          </a:xfrm>
        </p:spPr>
        <p:txBody>
          <a:bodyPr/>
          <a:lstStyle/>
          <a:p>
            <a:r>
              <a:rPr lang="zh-CN" altLang="en-US" dirty="0" smtClean="0"/>
              <a:t>恒星的演化</a:t>
            </a:r>
            <a:endParaRPr lang="en-US" altLang="zh-CN" dirty="0" smtClean="0"/>
          </a:p>
          <a:p>
            <a:r>
              <a:rPr lang="zh-CN" altLang="en-US" sz="2800" dirty="0" smtClean="0">
                <a:latin typeface="华文新魏" pitchFamily="2" charset="-122"/>
                <a:ea typeface="华文新魏" pitchFamily="2" charset="-122"/>
              </a:rPr>
              <a:t>恒星的诞生</a:t>
            </a:r>
            <a:r>
              <a:rPr lang="zh-CN" altLang="en-US" dirty="0" smtClean="0">
                <a:latin typeface="华文新魏" pitchFamily="2" charset="-122"/>
                <a:ea typeface="华文新魏" pitchFamily="2" charset="-122"/>
              </a:rPr>
              <a:t>：</a:t>
            </a:r>
            <a:r>
              <a:rPr lang="zh-TW" altLang="en-US" sz="2400" dirty="0" smtClean="0">
                <a:latin typeface="华文楷体" pitchFamily="2" charset="-122"/>
                <a:ea typeface="华文楷体" pitchFamily="2" charset="-122"/>
              </a:rPr>
              <a:t>太空中的</a:t>
            </a:r>
            <a:r>
              <a:rPr lang="zh-CN" altLang="en-US" sz="2400" dirty="0" smtClean="0">
                <a:latin typeface="华文楷体" pitchFamily="2" charset="-122"/>
                <a:ea typeface="华文楷体" pitchFamily="2" charset="-122"/>
              </a:rPr>
              <a:t>气体与尘埃</a:t>
            </a:r>
            <a:r>
              <a:rPr lang="zh-TW" altLang="en-US" sz="2400" dirty="0" smtClean="0">
                <a:latin typeface="华文楷体" pitchFamily="2" charset="-122"/>
                <a:ea typeface="华文楷体" pitchFamily="2" charset="-122"/>
              </a:rPr>
              <a:t>受</a:t>
            </a:r>
            <a:r>
              <a:rPr lang="zh-CN" altLang="en-US" sz="2400" dirty="0" smtClean="0">
                <a:latin typeface="华文楷体" pitchFamily="2" charset="-122"/>
                <a:ea typeface="华文楷体" pitchFamily="2" charset="-122"/>
              </a:rPr>
              <a:t>万有</a:t>
            </a:r>
            <a:r>
              <a:rPr lang="zh-TW" altLang="en-US" sz="2400" dirty="0" smtClean="0">
                <a:latin typeface="华文楷体" pitchFamily="2" charset="-122"/>
                <a:ea typeface="华文楷体" pitchFamily="2" charset="-122"/>
              </a:rPr>
              <a:t>引力作用</a:t>
            </a:r>
            <a:r>
              <a:rPr lang="zh-CN" altLang="en-US" sz="2400" dirty="0" smtClean="0">
                <a:latin typeface="华文楷体" pitchFamily="2" charset="-122"/>
                <a:ea typeface="华文楷体" pitchFamily="2" charset="-122"/>
              </a:rPr>
              <a:t>聚集</a:t>
            </a:r>
            <a:r>
              <a:rPr lang="zh-TW" altLang="en-US" sz="2400" dirty="0" smtClean="0">
                <a:latin typeface="华文楷体" pitchFamily="2" charset="-122"/>
                <a:ea typeface="华文楷体" pitchFamily="2" charset="-122"/>
              </a:rPr>
              <a:t>，因重力收</a:t>
            </a:r>
            <a:r>
              <a:rPr lang="zh-CN" altLang="en-US" sz="2400" dirty="0" smtClean="0">
                <a:latin typeface="华文楷体" pitchFamily="2" charset="-122"/>
                <a:ea typeface="华文楷体" pitchFamily="2" charset="-122"/>
              </a:rPr>
              <a:t>缩</a:t>
            </a:r>
            <a:r>
              <a:rPr lang="zh-TW" altLang="en-US" sz="2400" dirty="0" smtClean="0">
                <a:latin typeface="华文楷体" pitchFamily="2" charset="-122"/>
                <a:ea typeface="华文楷体" pitchFamily="2" charset="-122"/>
              </a:rPr>
              <a:t>使其</a:t>
            </a:r>
            <a:r>
              <a:rPr lang="zh-CN" altLang="en-US" sz="2400" dirty="0" smtClean="0">
                <a:latin typeface="华文楷体" pitchFamily="2" charset="-122"/>
                <a:ea typeface="华文楷体" pitchFamily="2" charset="-122"/>
              </a:rPr>
              <a:t>温度</a:t>
            </a:r>
            <a:r>
              <a:rPr lang="zh-TW" altLang="en-US" sz="2400" dirty="0" smtClean="0">
                <a:latin typeface="华文楷体" pitchFamily="2" charset="-122"/>
                <a:ea typeface="华文楷体" pitchFamily="2" charset="-122"/>
              </a:rPr>
              <a:t>和密度</a:t>
            </a:r>
            <a:r>
              <a:rPr lang="zh-CN" altLang="en-US" sz="2400" dirty="0">
                <a:latin typeface="华文楷体" pitchFamily="2" charset="-122"/>
                <a:ea typeface="华文楷体" pitchFamily="2" charset="-122"/>
              </a:rPr>
              <a:t>上升</a:t>
            </a:r>
            <a:r>
              <a:rPr lang="zh-TW" altLang="en-US" sz="2400" dirty="0" smtClean="0">
                <a:latin typeface="华文楷体" pitchFamily="2" charset="-122"/>
                <a:ea typeface="华文楷体" pitchFamily="2" charset="-122"/>
              </a:rPr>
              <a:t>，</a:t>
            </a:r>
            <a:r>
              <a:rPr lang="zh-CN" altLang="en-US" sz="2400" dirty="0" smtClean="0">
                <a:latin typeface="华文楷体" pitchFamily="2" charset="-122"/>
                <a:ea typeface="华文楷体" pitchFamily="2" charset="-122"/>
              </a:rPr>
              <a:t>当</a:t>
            </a:r>
            <a:r>
              <a:rPr lang="zh-TW" altLang="en-US" sz="2400" dirty="0" smtClean="0">
                <a:latin typeface="华文楷体" pitchFamily="2" charset="-122"/>
                <a:ea typeface="华文楷体" pitchFamily="2" charset="-122"/>
              </a:rPr>
              <a:t>中心</a:t>
            </a:r>
            <a:r>
              <a:rPr lang="zh-CN" altLang="en-US" sz="2400" dirty="0" smtClean="0">
                <a:latin typeface="华文楷体" pitchFamily="2" charset="-122"/>
                <a:ea typeface="华文楷体" pitchFamily="2" charset="-122"/>
              </a:rPr>
              <a:t>温度</a:t>
            </a:r>
            <a:r>
              <a:rPr lang="zh-TW" altLang="en-US" sz="2400" dirty="0" smtClean="0">
                <a:latin typeface="华文楷体" pitchFamily="2" charset="-122"/>
                <a:ea typeface="华文楷体" pitchFamily="2" charset="-122"/>
              </a:rPr>
              <a:t>高到足以</a:t>
            </a:r>
            <a:r>
              <a:rPr lang="zh-CN" altLang="en-US" sz="2400" dirty="0" smtClean="0">
                <a:latin typeface="华文楷体" pitchFamily="2" charset="-122"/>
                <a:ea typeface="华文楷体" pitchFamily="2" charset="-122"/>
              </a:rPr>
              <a:t>核聚变</a:t>
            </a:r>
            <a:r>
              <a:rPr lang="zh-TW" altLang="en-US" sz="2400" dirty="0" smtClean="0">
                <a:latin typeface="华文楷体" pitchFamily="2" charset="-122"/>
                <a:ea typeface="华文楷体" pitchFamily="2" charset="-122"/>
              </a:rPr>
              <a:t>，</a:t>
            </a:r>
            <a:r>
              <a:rPr lang="zh-CN" altLang="en-US" sz="2400" dirty="0" smtClean="0">
                <a:latin typeface="华文楷体" pitchFamily="2" charset="-122"/>
                <a:ea typeface="华文楷体" pitchFamily="2" charset="-122"/>
              </a:rPr>
              <a:t>恒星诞生</a:t>
            </a:r>
            <a:r>
              <a:rPr lang="zh-TW" altLang="en-US" sz="2400" dirty="0" smtClean="0">
                <a:latin typeface="华文楷体" pitchFamily="2" charset="-122"/>
                <a:ea typeface="华文楷体" pitchFamily="2" charset="-122"/>
              </a:rPr>
              <a:t>。</a:t>
            </a:r>
            <a:endParaRPr lang="en-US" altLang="zh-CN" sz="2400" dirty="0" smtClean="0">
              <a:latin typeface="华文楷体" pitchFamily="2" charset="-122"/>
              <a:ea typeface="华文楷体" pitchFamily="2" charset="-122"/>
            </a:endParaRPr>
          </a:p>
          <a:p>
            <a:endParaRPr lang="zh-CN" altLang="en-US" dirty="0"/>
          </a:p>
        </p:txBody>
      </p:sp>
      <p:pic>
        <p:nvPicPr>
          <p:cNvPr id="4" name="图片 3" descr="恒星的诞生.jpg"/>
          <p:cNvPicPr>
            <a:picLocks noChangeAspect="1"/>
          </p:cNvPicPr>
          <p:nvPr/>
        </p:nvPicPr>
        <p:blipFill>
          <a:blip r:embed="rId2" cstate="print"/>
          <a:stretch>
            <a:fillRect/>
          </a:stretch>
        </p:blipFill>
        <p:spPr>
          <a:xfrm>
            <a:off x="2786050" y="2428868"/>
            <a:ext cx="5500726" cy="3990755"/>
          </a:xfrm>
          <a:prstGeom prst="rect">
            <a:avLst/>
          </a:prstGeom>
        </p:spPr>
      </p:pic>
    </p:spTree>
  </p:cSld>
  <p:clrMapOvr>
    <a:masterClrMapping/>
  </p:clrMapOvr>
  <p:transition>
    <p:random/>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行云流水">
  <a:themeElements>
    <a:clrScheme name="行云流水">
      <a:dk1>
        <a:sysClr val="windowText" lastClr="000000"/>
      </a:dk1>
      <a:lt1>
        <a:sysClr val="window" lastClr="FFFFFF"/>
      </a:lt1>
      <a:dk2>
        <a:srgbClr val="411401"/>
      </a:dk2>
      <a:lt2>
        <a:srgbClr val="FFE6E6"/>
      </a:lt2>
      <a:accent1>
        <a:srgbClr val="A24A48"/>
      </a:accent1>
      <a:accent2>
        <a:srgbClr val="B2935C"/>
      </a:accent2>
      <a:accent3>
        <a:srgbClr val="6A9A9A"/>
      </a:accent3>
      <a:accent4>
        <a:srgbClr val="B2B787"/>
      </a:accent4>
      <a:accent5>
        <a:srgbClr val="91644B"/>
      </a:accent5>
      <a:accent6>
        <a:srgbClr val="654A76"/>
      </a:accent6>
      <a:hlink>
        <a:srgbClr val="00A800"/>
      </a:hlink>
      <a:folHlink>
        <a:srgbClr val="FF00FF"/>
      </a:folHlink>
    </a:clrScheme>
    <a:fontScheme name="行云流水">
      <a:majorFont>
        <a:latin typeface="Cambria"/>
        <a:ea typeface=""/>
        <a:cs typeface=""/>
        <a:font script="Jpan" typeface="ＭＳ Ｐゴシック"/>
        <a:font script="Hang" typeface="맑은 고딕"/>
        <a:font script="Hans" typeface="华文行楷"/>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alibri"/>
        <a:ea typeface=""/>
        <a:cs typeface=""/>
        <a:font script="Jpan" typeface="ＭＳ Ｐ明朝"/>
        <a:font script="Hang" typeface="HY견명조"/>
        <a:font script="Hans" typeface="华文行楷"/>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行云流水">
      <a:fillStyleLst>
        <a:solidFill>
          <a:schemeClr val="phClr"/>
        </a:solidFill>
        <a:gradFill rotWithShape="1">
          <a:gsLst>
            <a:gs pos="0">
              <a:schemeClr val="phClr">
                <a:tint val="90000"/>
                <a:satMod val="130000"/>
              </a:schemeClr>
            </a:gs>
            <a:gs pos="50000">
              <a:schemeClr val="phClr">
                <a:tint val="45000"/>
                <a:satMod val="220000"/>
              </a:schemeClr>
            </a:gs>
            <a:gs pos="100000">
              <a:schemeClr val="phClr">
                <a:tint val="90000"/>
                <a:satMod val="130000"/>
              </a:schemeClr>
            </a:gs>
          </a:gsLst>
          <a:lin ang="5400000" scaled="1"/>
        </a:gradFill>
        <a:gradFill rotWithShape="1">
          <a:gsLst>
            <a:gs pos="0">
              <a:schemeClr val="phClr">
                <a:tint val="100000"/>
                <a:shade val="90000"/>
                <a:hueMod val="100000"/>
                <a:satMod val="200000"/>
              </a:schemeClr>
            </a:gs>
            <a:gs pos="50000">
              <a:schemeClr val="phClr">
                <a:tint val="100000"/>
                <a:shade val="60000"/>
                <a:hueMod val="100000"/>
                <a:satMod val="180000"/>
              </a:schemeClr>
            </a:gs>
            <a:gs pos="100000">
              <a:schemeClr val="phClr">
                <a:tint val="100000"/>
                <a:shade val="90000"/>
                <a:hueMod val="100000"/>
                <a:satMod val="200000"/>
              </a:schemeClr>
            </a:gs>
          </a:gsLst>
          <a:lin ang="540000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glow rad="50600">
              <a:schemeClr val="phClr">
                <a:alpha val="40000"/>
              </a:schemeClr>
            </a:glow>
          </a:effectLst>
        </a:effectStyle>
        <a:effectStyle>
          <a:effectLst>
            <a:glow rad="101600">
              <a:schemeClr val="phClr">
                <a:alpha val="60000"/>
              </a:schemeClr>
            </a:glow>
          </a:effectLst>
          <a:scene3d>
            <a:camera prst="isometricLeftDown" fov="0">
              <a:rot lat="0" lon="0" rev="0"/>
            </a:camera>
            <a:lightRig rig="harsh" dir="tl">
              <a:rot lat="0" lon="0" rev="14280000"/>
            </a:lightRig>
          </a:scene3d>
          <a:sp3d prstMaterial="flat">
            <a:bevelT w="38100" h="50800" prst="softRound"/>
          </a:sp3d>
        </a:effectStyle>
        <a:effectStyle>
          <a:effectLst>
            <a:glow>
              <a:schemeClr val="phClr"/>
            </a:glow>
          </a:effectLst>
          <a:scene3d>
            <a:camera prst="isometricLeftDown">
              <a:rot lat="0" lon="0" rev="0"/>
            </a:camera>
            <a:lightRig rig="harsh" dir="tl">
              <a:rot lat="0" lon="0" rev="14280000"/>
            </a:lightRig>
          </a:scene3d>
          <a:sp3d extrusionH="63500" contourW="38100" prstMaterial="flat">
            <a:bevelT w="50800" h="63500" prst="softRound"/>
            <a:contourClr>
              <a:schemeClr val="phClr">
                <a:tint val="5"/>
                <a:satMod val="130000"/>
              </a:schemeClr>
            </a:contourClr>
          </a:sp3d>
        </a:effectStyle>
      </a:effectStyleLst>
      <a:bgFillStyleLst>
        <a:solidFill>
          <a:schemeClr val="phClr"/>
        </a:solidFill>
        <a:gradFill rotWithShape="1">
          <a:gsLst>
            <a:gs pos="0">
              <a:schemeClr val="phClr">
                <a:tint val="100000"/>
                <a:shade val="80000"/>
                <a:hueMod val="100000"/>
                <a:satMod val="300000"/>
              </a:schemeClr>
            </a:gs>
            <a:gs pos="72000">
              <a:schemeClr val="phClr">
                <a:tint val="100000"/>
                <a:shade val="100000"/>
                <a:hueMod val="100000"/>
                <a:satMod val="100000"/>
              </a:schemeClr>
            </a:gs>
            <a:gs pos="81000">
              <a:schemeClr val="phClr">
                <a:tint val="98000"/>
                <a:shade val="100000"/>
                <a:hueMod val="100000"/>
                <a:satMod val="150000"/>
              </a:schemeClr>
            </a:gs>
            <a:gs pos="100000">
              <a:schemeClr val="phClr">
                <a:tint val="100000"/>
                <a:shade val="100000"/>
                <a:hueMod val="100000"/>
                <a:satMod val="200000"/>
              </a:schemeClr>
            </a:gs>
          </a:gsLst>
          <a:lin ang="16200000" scaled="1"/>
        </a:gradFill>
        <a:blipFill>
          <a:blip xmlns:r="http://schemas.openxmlformats.org/officeDocument/2006/relationships" r:embed="rId1">
            <a:duotone>
              <a:schemeClr val="phClr">
                <a:tint val="100000"/>
                <a:shade val="39000"/>
                <a:hueMod val="100000"/>
                <a:satMod val="150000"/>
              </a:schemeClr>
              <a:schemeClr val="phClr">
                <a:tint val="90000"/>
                <a:shade val="100000"/>
                <a:hueMod val="100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Calligraphy</Template>
  <TotalTime>909</TotalTime>
  <Words>1773</Words>
  <Application>Microsoft Office PowerPoint</Application>
  <PresentationFormat>全屏显示(4:3)</PresentationFormat>
  <Paragraphs>158</Paragraphs>
  <Slides>35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35</vt:i4>
      </vt:variant>
    </vt:vector>
  </HeadingPairs>
  <TitlesOfParts>
    <vt:vector size="44" baseType="lpstr">
      <vt:lpstr>华文行楷</vt:lpstr>
      <vt:lpstr>华文楷体</vt:lpstr>
      <vt:lpstr>华文新魏</vt:lpstr>
      <vt:lpstr>宋体</vt:lpstr>
      <vt:lpstr>Arial</vt:lpstr>
      <vt:lpstr>Calibri</vt:lpstr>
      <vt:lpstr>Cambria</vt:lpstr>
      <vt:lpstr>Wingdings 2</vt:lpstr>
      <vt:lpstr>行云流水</vt:lpstr>
      <vt:lpstr>第二章    自然的演化</vt:lpstr>
      <vt:lpstr>第一节  自然界演化的科学图景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自然界演化的不可逆性和方向性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第三节 自组织演化的机制和条件 </vt:lpstr>
      <vt:lpstr>PowerPoint 演示文稿</vt:lpstr>
      <vt:lpstr>PowerPoint 演示文稿</vt:lpstr>
      <vt:lpstr>PowerPoint 演示文稿</vt:lpstr>
      <vt:lpstr>PowerPoint 演示文稿</vt:lpstr>
      <vt:lpstr>第四节 自然界演化的复杂性</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第二章    自然的演化</dc:title>
  <dc:creator>Administrator</dc:creator>
  <cp:lastModifiedBy>menlouli</cp:lastModifiedBy>
  <cp:revision>75</cp:revision>
  <dcterms:created xsi:type="dcterms:W3CDTF">2009-10-10T00:29:08Z</dcterms:created>
  <dcterms:modified xsi:type="dcterms:W3CDTF">2017-12-17T13:02:00Z</dcterms:modified>
</cp:coreProperties>
</file>